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318" r:id="rId18"/>
    <p:sldId id="317" r:id="rId19"/>
    <p:sldId id="319" r:id="rId20"/>
    <p:sldId id="272" r:id="rId21"/>
    <p:sldId id="273" r:id="rId22"/>
    <p:sldId id="274" r:id="rId23"/>
    <p:sldId id="275" r:id="rId24"/>
    <p:sldId id="276" r:id="rId25"/>
    <p:sldId id="320" r:id="rId26"/>
    <p:sldId id="277" r:id="rId27"/>
    <p:sldId id="321" r:id="rId28"/>
    <p:sldId id="278" r:id="rId29"/>
    <p:sldId id="279" r:id="rId30"/>
    <p:sldId id="280" r:id="rId31"/>
    <p:sldId id="281" r:id="rId32"/>
    <p:sldId id="282" r:id="rId33"/>
    <p:sldId id="283" r:id="rId34"/>
    <p:sldId id="284" r:id="rId35"/>
    <p:sldId id="322" r:id="rId36"/>
    <p:sldId id="285" r:id="rId37"/>
    <p:sldId id="323" r:id="rId38"/>
    <p:sldId id="286" r:id="rId39"/>
    <p:sldId id="287" r:id="rId40"/>
    <p:sldId id="288" r:id="rId41"/>
    <p:sldId id="289" r:id="rId42"/>
    <p:sldId id="290" r:id="rId43"/>
    <p:sldId id="324" r:id="rId44"/>
    <p:sldId id="29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031" autoAdjust="0"/>
  </p:normalViewPr>
  <p:slideViewPr>
    <p:cSldViewPr snapToGrid="0">
      <p:cViewPr varScale="1">
        <p:scale>
          <a:sx n="61" d="100"/>
          <a:sy n="61" d="100"/>
        </p:scale>
        <p:origin x="884"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ADD4D-70D3-4700-ABCC-7A942FEF3A88}" type="datetimeFigureOut">
              <a:rPr lang="en-IN" smtClean="0"/>
              <a:t>12-10-2021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58B00-D0B9-470E-8FAD-E5454B09CCD2}" type="slidenum">
              <a:rPr lang="en-IN" smtClean="0"/>
              <a:t>‹#›</a:t>
            </a:fld>
            <a:endParaRPr lang="en-IN"/>
          </a:p>
        </p:txBody>
      </p:sp>
    </p:spTree>
    <p:extLst>
      <p:ext uri="{BB962C8B-B14F-4D97-AF65-F5344CB8AC3E}">
        <p14:creationId xmlns:p14="http://schemas.microsoft.com/office/powerpoint/2010/main" val="993096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a:t>
            </a:fld>
            <a:endParaRPr lang="en-IN"/>
          </a:p>
        </p:txBody>
      </p:sp>
    </p:spTree>
    <p:extLst>
      <p:ext uri="{BB962C8B-B14F-4D97-AF65-F5344CB8AC3E}">
        <p14:creationId xmlns:p14="http://schemas.microsoft.com/office/powerpoint/2010/main" val="1191089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10</a:t>
            </a:fld>
            <a:endParaRPr lang="en-IN"/>
          </a:p>
        </p:txBody>
      </p:sp>
    </p:spTree>
    <p:extLst>
      <p:ext uri="{BB962C8B-B14F-4D97-AF65-F5344CB8AC3E}">
        <p14:creationId xmlns:p14="http://schemas.microsoft.com/office/powerpoint/2010/main" val="2457380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11</a:t>
            </a:fld>
            <a:endParaRPr lang="en-IN"/>
          </a:p>
        </p:txBody>
      </p:sp>
    </p:spTree>
    <p:extLst>
      <p:ext uri="{BB962C8B-B14F-4D97-AF65-F5344CB8AC3E}">
        <p14:creationId xmlns:p14="http://schemas.microsoft.com/office/powerpoint/2010/main" val="774291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12</a:t>
            </a:fld>
            <a:endParaRPr lang="en-IN"/>
          </a:p>
        </p:txBody>
      </p:sp>
    </p:spTree>
    <p:extLst>
      <p:ext uri="{BB962C8B-B14F-4D97-AF65-F5344CB8AC3E}">
        <p14:creationId xmlns:p14="http://schemas.microsoft.com/office/powerpoint/2010/main" val="126510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13</a:t>
            </a:fld>
            <a:endParaRPr lang="en-IN"/>
          </a:p>
        </p:txBody>
      </p:sp>
    </p:spTree>
    <p:extLst>
      <p:ext uri="{BB962C8B-B14F-4D97-AF65-F5344CB8AC3E}">
        <p14:creationId xmlns:p14="http://schemas.microsoft.com/office/powerpoint/2010/main" val="3497467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14</a:t>
            </a:fld>
            <a:endParaRPr lang="en-IN"/>
          </a:p>
        </p:txBody>
      </p:sp>
    </p:spTree>
    <p:extLst>
      <p:ext uri="{BB962C8B-B14F-4D97-AF65-F5344CB8AC3E}">
        <p14:creationId xmlns:p14="http://schemas.microsoft.com/office/powerpoint/2010/main" val="2831128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15</a:t>
            </a:fld>
            <a:endParaRPr lang="en-IN"/>
          </a:p>
        </p:txBody>
      </p:sp>
    </p:spTree>
    <p:extLst>
      <p:ext uri="{BB962C8B-B14F-4D97-AF65-F5344CB8AC3E}">
        <p14:creationId xmlns:p14="http://schemas.microsoft.com/office/powerpoint/2010/main" val="396403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16</a:t>
            </a:fld>
            <a:endParaRPr lang="en-IN"/>
          </a:p>
        </p:txBody>
      </p:sp>
    </p:spTree>
    <p:extLst>
      <p:ext uri="{BB962C8B-B14F-4D97-AF65-F5344CB8AC3E}">
        <p14:creationId xmlns:p14="http://schemas.microsoft.com/office/powerpoint/2010/main" val="2213657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17</a:t>
            </a:fld>
            <a:endParaRPr lang="en-IN"/>
          </a:p>
        </p:txBody>
      </p:sp>
    </p:spTree>
    <p:extLst>
      <p:ext uri="{BB962C8B-B14F-4D97-AF65-F5344CB8AC3E}">
        <p14:creationId xmlns:p14="http://schemas.microsoft.com/office/powerpoint/2010/main" val="1056560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18</a:t>
            </a:fld>
            <a:endParaRPr lang="en-IN"/>
          </a:p>
        </p:txBody>
      </p:sp>
    </p:spTree>
    <p:extLst>
      <p:ext uri="{BB962C8B-B14F-4D97-AF65-F5344CB8AC3E}">
        <p14:creationId xmlns:p14="http://schemas.microsoft.com/office/powerpoint/2010/main" val="45178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19</a:t>
            </a:fld>
            <a:endParaRPr lang="en-IN"/>
          </a:p>
        </p:txBody>
      </p:sp>
    </p:spTree>
    <p:extLst>
      <p:ext uri="{BB962C8B-B14F-4D97-AF65-F5344CB8AC3E}">
        <p14:creationId xmlns:p14="http://schemas.microsoft.com/office/powerpoint/2010/main" val="85918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a:t>
            </a:fld>
            <a:endParaRPr lang="en-IN"/>
          </a:p>
        </p:txBody>
      </p:sp>
    </p:spTree>
    <p:extLst>
      <p:ext uri="{BB962C8B-B14F-4D97-AF65-F5344CB8AC3E}">
        <p14:creationId xmlns:p14="http://schemas.microsoft.com/office/powerpoint/2010/main" val="2104935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formulating my model ?</a:t>
            </a:r>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20</a:t>
            </a:fld>
            <a:endParaRPr lang="en-IN"/>
          </a:p>
        </p:txBody>
      </p:sp>
    </p:spTree>
    <p:extLst>
      <p:ext uri="{BB962C8B-B14F-4D97-AF65-F5344CB8AC3E}">
        <p14:creationId xmlns:p14="http://schemas.microsoft.com/office/powerpoint/2010/main" val="3646618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21</a:t>
            </a:fld>
            <a:endParaRPr lang="en-IN"/>
          </a:p>
        </p:txBody>
      </p:sp>
    </p:spTree>
    <p:extLst>
      <p:ext uri="{BB962C8B-B14F-4D97-AF65-F5344CB8AC3E}">
        <p14:creationId xmlns:p14="http://schemas.microsoft.com/office/powerpoint/2010/main" val="4245945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22</a:t>
            </a:fld>
            <a:endParaRPr lang="en-IN"/>
          </a:p>
        </p:txBody>
      </p:sp>
    </p:spTree>
    <p:extLst>
      <p:ext uri="{BB962C8B-B14F-4D97-AF65-F5344CB8AC3E}">
        <p14:creationId xmlns:p14="http://schemas.microsoft.com/office/powerpoint/2010/main" val="2294590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23</a:t>
            </a:fld>
            <a:endParaRPr lang="en-IN"/>
          </a:p>
        </p:txBody>
      </p:sp>
    </p:spTree>
    <p:extLst>
      <p:ext uri="{BB962C8B-B14F-4D97-AF65-F5344CB8AC3E}">
        <p14:creationId xmlns:p14="http://schemas.microsoft.com/office/powerpoint/2010/main" val="2506867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24</a:t>
            </a:fld>
            <a:endParaRPr lang="en-IN"/>
          </a:p>
        </p:txBody>
      </p:sp>
    </p:spTree>
    <p:extLst>
      <p:ext uri="{BB962C8B-B14F-4D97-AF65-F5344CB8AC3E}">
        <p14:creationId xmlns:p14="http://schemas.microsoft.com/office/powerpoint/2010/main" val="2782384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25</a:t>
            </a:fld>
            <a:endParaRPr lang="en-IN"/>
          </a:p>
        </p:txBody>
      </p:sp>
    </p:spTree>
    <p:extLst>
      <p:ext uri="{BB962C8B-B14F-4D97-AF65-F5344CB8AC3E}">
        <p14:creationId xmlns:p14="http://schemas.microsoft.com/office/powerpoint/2010/main" val="291568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26</a:t>
            </a:fld>
            <a:endParaRPr lang="en-IN"/>
          </a:p>
        </p:txBody>
      </p:sp>
    </p:spTree>
    <p:extLst>
      <p:ext uri="{BB962C8B-B14F-4D97-AF65-F5344CB8AC3E}">
        <p14:creationId xmlns:p14="http://schemas.microsoft.com/office/powerpoint/2010/main" val="375702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27</a:t>
            </a:fld>
            <a:endParaRPr lang="en-IN"/>
          </a:p>
        </p:txBody>
      </p:sp>
    </p:spTree>
    <p:extLst>
      <p:ext uri="{BB962C8B-B14F-4D97-AF65-F5344CB8AC3E}">
        <p14:creationId xmlns:p14="http://schemas.microsoft.com/office/powerpoint/2010/main" val="1172282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28</a:t>
            </a:fld>
            <a:endParaRPr lang="en-IN"/>
          </a:p>
        </p:txBody>
      </p:sp>
    </p:spTree>
    <p:extLst>
      <p:ext uri="{BB962C8B-B14F-4D97-AF65-F5344CB8AC3E}">
        <p14:creationId xmlns:p14="http://schemas.microsoft.com/office/powerpoint/2010/main" val="2359453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29</a:t>
            </a:fld>
            <a:endParaRPr lang="en-IN"/>
          </a:p>
        </p:txBody>
      </p:sp>
    </p:spTree>
    <p:extLst>
      <p:ext uri="{BB962C8B-B14F-4D97-AF65-F5344CB8AC3E}">
        <p14:creationId xmlns:p14="http://schemas.microsoft.com/office/powerpoint/2010/main" val="410509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a:t>
            </a:fld>
            <a:endParaRPr lang="en-IN"/>
          </a:p>
        </p:txBody>
      </p:sp>
    </p:spTree>
    <p:extLst>
      <p:ext uri="{BB962C8B-B14F-4D97-AF65-F5344CB8AC3E}">
        <p14:creationId xmlns:p14="http://schemas.microsoft.com/office/powerpoint/2010/main" val="1968475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30</a:t>
            </a:fld>
            <a:endParaRPr lang="en-IN"/>
          </a:p>
        </p:txBody>
      </p:sp>
    </p:spTree>
    <p:extLst>
      <p:ext uri="{BB962C8B-B14F-4D97-AF65-F5344CB8AC3E}">
        <p14:creationId xmlns:p14="http://schemas.microsoft.com/office/powerpoint/2010/main" val="781548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31</a:t>
            </a:fld>
            <a:endParaRPr lang="en-IN"/>
          </a:p>
        </p:txBody>
      </p:sp>
    </p:spTree>
    <p:extLst>
      <p:ext uri="{BB962C8B-B14F-4D97-AF65-F5344CB8AC3E}">
        <p14:creationId xmlns:p14="http://schemas.microsoft.com/office/powerpoint/2010/main" val="96640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32</a:t>
            </a:fld>
            <a:endParaRPr lang="en-IN"/>
          </a:p>
        </p:txBody>
      </p:sp>
    </p:spTree>
    <p:extLst>
      <p:ext uri="{BB962C8B-B14F-4D97-AF65-F5344CB8AC3E}">
        <p14:creationId xmlns:p14="http://schemas.microsoft.com/office/powerpoint/2010/main" val="1481630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33</a:t>
            </a:fld>
            <a:endParaRPr lang="en-IN"/>
          </a:p>
        </p:txBody>
      </p:sp>
    </p:spTree>
    <p:extLst>
      <p:ext uri="{BB962C8B-B14F-4D97-AF65-F5344CB8AC3E}">
        <p14:creationId xmlns:p14="http://schemas.microsoft.com/office/powerpoint/2010/main" val="2956879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34</a:t>
            </a:fld>
            <a:endParaRPr lang="en-IN"/>
          </a:p>
        </p:txBody>
      </p:sp>
    </p:spTree>
    <p:extLst>
      <p:ext uri="{BB962C8B-B14F-4D97-AF65-F5344CB8AC3E}">
        <p14:creationId xmlns:p14="http://schemas.microsoft.com/office/powerpoint/2010/main" val="2466982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35</a:t>
            </a:fld>
            <a:endParaRPr lang="en-IN"/>
          </a:p>
        </p:txBody>
      </p:sp>
    </p:spTree>
    <p:extLst>
      <p:ext uri="{BB962C8B-B14F-4D97-AF65-F5344CB8AC3E}">
        <p14:creationId xmlns:p14="http://schemas.microsoft.com/office/powerpoint/2010/main" val="102675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36</a:t>
            </a:fld>
            <a:endParaRPr lang="en-IN"/>
          </a:p>
        </p:txBody>
      </p:sp>
    </p:spTree>
    <p:extLst>
      <p:ext uri="{BB962C8B-B14F-4D97-AF65-F5344CB8AC3E}">
        <p14:creationId xmlns:p14="http://schemas.microsoft.com/office/powerpoint/2010/main" val="3130824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37</a:t>
            </a:fld>
            <a:endParaRPr lang="en-IN"/>
          </a:p>
        </p:txBody>
      </p:sp>
    </p:spTree>
    <p:extLst>
      <p:ext uri="{BB962C8B-B14F-4D97-AF65-F5344CB8AC3E}">
        <p14:creationId xmlns:p14="http://schemas.microsoft.com/office/powerpoint/2010/main" val="1871528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38</a:t>
            </a:fld>
            <a:endParaRPr lang="en-IN"/>
          </a:p>
        </p:txBody>
      </p:sp>
    </p:spTree>
    <p:extLst>
      <p:ext uri="{BB962C8B-B14F-4D97-AF65-F5344CB8AC3E}">
        <p14:creationId xmlns:p14="http://schemas.microsoft.com/office/powerpoint/2010/main" val="403697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39</a:t>
            </a:fld>
            <a:endParaRPr lang="en-IN"/>
          </a:p>
        </p:txBody>
      </p:sp>
    </p:spTree>
    <p:extLst>
      <p:ext uri="{BB962C8B-B14F-4D97-AF65-F5344CB8AC3E}">
        <p14:creationId xmlns:p14="http://schemas.microsoft.com/office/powerpoint/2010/main" val="315697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4</a:t>
            </a:fld>
            <a:endParaRPr lang="en-IN"/>
          </a:p>
        </p:txBody>
      </p:sp>
    </p:spTree>
    <p:extLst>
      <p:ext uri="{BB962C8B-B14F-4D97-AF65-F5344CB8AC3E}">
        <p14:creationId xmlns:p14="http://schemas.microsoft.com/office/powerpoint/2010/main" val="940876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40</a:t>
            </a:fld>
            <a:endParaRPr lang="en-IN"/>
          </a:p>
        </p:txBody>
      </p:sp>
    </p:spTree>
    <p:extLst>
      <p:ext uri="{BB962C8B-B14F-4D97-AF65-F5344CB8AC3E}">
        <p14:creationId xmlns:p14="http://schemas.microsoft.com/office/powerpoint/2010/main" val="2185584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41</a:t>
            </a:fld>
            <a:endParaRPr lang="en-IN"/>
          </a:p>
        </p:txBody>
      </p:sp>
    </p:spTree>
    <p:extLst>
      <p:ext uri="{BB962C8B-B14F-4D97-AF65-F5344CB8AC3E}">
        <p14:creationId xmlns:p14="http://schemas.microsoft.com/office/powerpoint/2010/main" val="3859124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42</a:t>
            </a:fld>
            <a:endParaRPr lang="en-IN"/>
          </a:p>
        </p:txBody>
      </p:sp>
    </p:spTree>
    <p:extLst>
      <p:ext uri="{BB962C8B-B14F-4D97-AF65-F5344CB8AC3E}">
        <p14:creationId xmlns:p14="http://schemas.microsoft.com/office/powerpoint/2010/main" val="11136163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43</a:t>
            </a:fld>
            <a:endParaRPr lang="en-IN"/>
          </a:p>
        </p:txBody>
      </p:sp>
    </p:spTree>
    <p:extLst>
      <p:ext uri="{BB962C8B-B14F-4D97-AF65-F5344CB8AC3E}">
        <p14:creationId xmlns:p14="http://schemas.microsoft.com/office/powerpoint/2010/main" val="3852451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44</a:t>
            </a:fld>
            <a:endParaRPr lang="en-IN"/>
          </a:p>
        </p:txBody>
      </p:sp>
    </p:spTree>
    <p:extLst>
      <p:ext uri="{BB962C8B-B14F-4D97-AF65-F5344CB8AC3E}">
        <p14:creationId xmlns:p14="http://schemas.microsoft.com/office/powerpoint/2010/main" val="2322837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5</a:t>
            </a:fld>
            <a:endParaRPr lang="en-IN"/>
          </a:p>
        </p:txBody>
      </p:sp>
    </p:spTree>
    <p:extLst>
      <p:ext uri="{BB962C8B-B14F-4D97-AF65-F5344CB8AC3E}">
        <p14:creationId xmlns:p14="http://schemas.microsoft.com/office/powerpoint/2010/main" val="2884965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6</a:t>
            </a:fld>
            <a:endParaRPr lang="en-IN"/>
          </a:p>
        </p:txBody>
      </p:sp>
    </p:spTree>
    <p:extLst>
      <p:ext uri="{BB962C8B-B14F-4D97-AF65-F5344CB8AC3E}">
        <p14:creationId xmlns:p14="http://schemas.microsoft.com/office/powerpoint/2010/main" val="3057079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7</a:t>
            </a:fld>
            <a:endParaRPr lang="en-IN"/>
          </a:p>
        </p:txBody>
      </p:sp>
    </p:spTree>
    <p:extLst>
      <p:ext uri="{BB962C8B-B14F-4D97-AF65-F5344CB8AC3E}">
        <p14:creationId xmlns:p14="http://schemas.microsoft.com/office/powerpoint/2010/main" val="428287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8</a:t>
            </a:fld>
            <a:endParaRPr lang="en-IN"/>
          </a:p>
        </p:txBody>
      </p:sp>
    </p:spTree>
    <p:extLst>
      <p:ext uri="{BB962C8B-B14F-4D97-AF65-F5344CB8AC3E}">
        <p14:creationId xmlns:p14="http://schemas.microsoft.com/office/powerpoint/2010/main" val="2870129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FTE (Full Time Equivalent or Full Time Employees) – It is how many hours you are available for the company over the month. In the table we have overall availability of all the people working in the office in that month</a:t>
            </a:r>
            <a:endParaRPr lang="en-IN" dirty="0"/>
          </a:p>
        </p:txBody>
      </p:sp>
      <p:sp>
        <p:nvSpPr>
          <p:cNvPr id="4" name="Slide Number Placeholder 3"/>
          <p:cNvSpPr>
            <a:spLocks noGrp="1"/>
          </p:cNvSpPr>
          <p:nvPr>
            <p:ph type="sldNum" sz="quarter" idx="5"/>
          </p:nvPr>
        </p:nvSpPr>
        <p:spPr/>
        <p:txBody>
          <a:bodyPr/>
          <a:lstStyle/>
          <a:p>
            <a:fld id="{97458B00-D0B9-470E-8FAD-E5454B09CCD2}" type="slidenum">
              <a:rPr lang="en-IN" smtClean="0"/>
              <a:t>9</a:t>
            </a:fld>
            <a:endParaRPr lang="en-IN"/>
          </a:p>
        </p:txBody>
      </p:sp>
    </p:spTree>
    <p:extLst>
      <p:ext uri="{BB962C8B-B14F-4D97-AF65-F5344CB8AC3E}">
        <p14:creationId xmlns:p14="http://schemas.microsoft.com/office/powerpoint/2010/main" val="42420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85CC-7CF5-4ADF-8B95-84882A7CA3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EF8EE2-F015-432E-BB53-CDD141A69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443773A-8616-431A-A1DD-9202FA3CC2CC}"/>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5" name="Footer Placeholder 4">
            <a:extLst>
              <a:ext uri="{FF2B5EF4-FFF2-40B4-BE49-F238E27FC236}">
                <a16:creationId xmlns:a16="http://schemas.microsoft.com/office/drawing/2014/main" id="{82D4D360-6FDA-42E3-A999-0ABE21FB5F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B9ED2C-1F82-439C-976F-2786AE53447B}"/>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2400087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5137F-A655-4CE4-A6FA-34162CB0748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77360D-DAE2-4E3A-BAAA-D5AA1C0FBA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0FDE59-1831-4014-A6BC-1FDB94E67996}"/>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5" name="Footer Placeholder 4">
            <a:extLst>
              <a:ext uri="{FF2B5EF4-FFF2-40B4-BE49-F238E27FC236}">
                <a16:creationId xmlns:a16="http://schemas.microsoft.com/office/drawing/2014/main" id="{7A33C076-69BE-4C98-90C8-9BE11A1C8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6E25F2-BE4A-43C9-A6B1-940C1A215EE9}"/>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96237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9644F6-0D90-4D1A-BC5F-983B4BE028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EAEFF9-C89C-4195-8429-53FD9578CD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663F80-D4D9-4BB7-A595-8BF050C0B08D}"/>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5" name="Footer Placeholder 4">
            <a:extLst>
              <a:ext uri="{FF2B5EF4-FFF2-40B4-BE49-F238E27FC236}">
                <a16:creationId xmlns:a16="http://schemas.microsoft.com/office/drawing/2014/main" id="{A99986F2-0FE4-4CB7-9A0F-8ACDD85264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F97C0C-75C1-46C1-86BB-6BACB7D4DADB}"/>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2348415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E475-F680-431C-9AC9-680752E66925}"/>
              </a:ext>
            </a:extLst>
          </p:cNvPr>
          <p:cNvSpPr>
            <a:spLocks noGrp="1"/>
          </p:cNvSpPr>
          <p:nvPr>
            <p:ph type="title"/>
          </p:nvPr>
        </p:nvSpPr>
        <p:spPr/>
        <p:txBody>
          <a:bodyPr>
            <a:normAutofit/>
          </a:bodyPr>
          <a:lstStyle>
            <a:lvl1pPr>
              <a:defRPr sz="3600">
                <a:latin typeface="Arial" panose="020B0604020202020204" pitchFamily="34" charset="0"/>
                <a:cs typeface="Arial" panose="020B0604020202020204" pitchFamily="34" charset="0"/>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80121E-E0CE-4380-AB5D-B3B12D82E915}"/>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9188C6-7702-4240-A044-696EEAA2E2D0}"/>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4893AA0-C2EC-46A5-8644-9EFF5AF52FE9}" type="datetimeFigureOut">
              <a:rPr lang="en-IN" smtClean="0"/>
              <a:pPr/>
              <a:t>12-10-2021</a:t>
            </a:fld>
            <a:endParaRPr lang="en-IN"/>
          </a:p>
        </p:txBody>
      </p:sp>
      <p:sp>
        <p:nvSpPr>
          <p:cNvPr id="5" name="Footer Placeholder 4">
            <a:extLst>
              <a:ext uri="{FF2B5EF4-FFF2-40B4-BE49-F238E27FC236}">
                <a16:creationId xmlns:a16="http://schemas.microsoft.com/office/drawing/2014/main" id="{258B668E-CF1E-45EB-A017-5F3B8A0181BE}"/>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IN"/>
          </a:p>
        </p:txBody>
      </p:sp>
      <p:sp>
        <p:nvSpPr>
          <p:cNvPr id="6" name="Slide Number Placeholder 5">
            <a:extLst>
              <a:ext uri="{FF2B5EF4-FFF2-40B4-BE49-F238E27FC236}">
                <a16:creationId xmlns:a16="http://schemas.microsoft.com/office/drawing/2014/main" id="{F2DE261F-0116-4497-9B2B-F537E565B81A}"/>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769FE46-DD71-40A2-9F51-C74F69E1A2C7}" type="slidenum">
              <a:rPr lang="en-IN" smtClean="0"/>
              <a:pPr/>
              <a:t>‹#›</a:t>
            </a:fld>
            <a:endParaRPr lang="en-IN"/>
          </a:p>
        </p:txBody>
      </p:sp>
    </p:spTree>
    <p:extLst>
      <p:ext uri="{BB962C8B-B14F-4D97-AF65-F5344CB8AC3E}">
        <p14:creationId xmlns:p14="http://schemas.microsoft.com/office/powerpoint/2010/main" val="245764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9B088-19FB-4FA4-8C2A-2C6BB892D3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2BD8FF-FAAE-48BB-BCB8-1A4CEBC67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EFA6F-9581-4494-B5D4-A3A67C22C4DE}"/>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5" name="Footer Placeholder 4">
            <a:extLst>
              <a:ext uri="{FF2B5EF4-FFF2-40B4-BE49-F238E27FC236}">
                <a16:creationId xmlns:a16="http://schemas.microsoft.com/office/drawing/2014/main" id="{266C4787-BBD2-46EE-9CF2-275C988B64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21E742-A8AB-4CEE-B179-0A8030F970F9}"/>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216212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5C27-5F48-4FE9-AD72-5E7DDAAACE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03B12C-B86D-4179-98E7-7F4C51042C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5368FE-7F87-4342-B6EA-F5E04BBB15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6E306C7-FE51-412B-B5E8-A8144A59CCE0}"/>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6" name="Footer Placeholder 5">
            <a:extLst>
              <a:ext uri="{FF2B5EF4-FFF2-40B4-BE49-F238E27FC236}">
                <a16:creationId xmlns:a16="http://schemas.microsoft.com/office/drawing/2014/main" id="{FCC15415-305E-4E85-A649-BE5EFDB1A3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CB8CFB-E28E-4FDA-A428-E8ED1321134D}"/>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2695820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23D9-0206-4E6B-A244-7C1F308B26F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99DAAC-0E0A-4D12-B837-A58CFF151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17E22D-22DD-4D65-A79E-627E110D1E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9AA690-31CA-41E3-B00D-0C930DD15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F52996-BA92-49A6-BDA4-D9DC515FD7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5331CF-0259-41B6-9C7D-8202301D52FE}"/>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8" name="Footer Placeholder 7">
            <a:extLst>
              <a:ext uri="{FF2B5EF4-FFF2-40B4-BE49-F238E27FC236}">
                <a16:creationId xmlns:a16="http://schemas.microsoft.com/office/drawing/2014/main" id="{D2D5226B-1BDA-40F7-BDA3-290D50105F8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A007AF-7733-4E2B-B400-324580CCC063}"/>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1173752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0428C-9DDD-4CBD-8138-6101873F421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0431E6E-CAB8-4452-96DA-175F47B4E068}"/>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4" name="Footer Placeholder 3">
            <a:extLst>
              <a:ext uri="{FF2B5EF4-FFF2-40B4-BE49-F238E27FC236}">
                <a16:creationId xmlns:a16="http://schemas.microsoft.com/office/drawing/2014/main" id="{B175B74B-C280-4A71-9657-63A922F0A20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E7EE6E-2C0E-4388-8F20-BA2FD96C85C7}"/>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641215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D6A8AC-8761-4087-9030-C3EA2393C779}"/>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3" name="Footer Placeholder 2">
            <a:extLst>
              <a:ext uri="{FF2B5EF4-FFF2-40B4-BE49-F238E27FC236}">
                <a16:creationId xmlns:a16="http://schemas.microsoft.com/office/drawing/2014/main" id="{DAE22DAC-70C9-401D-9E84-EACC6912A5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EAB7352-91E4-4841-AEC7-BECFC14BF5FF}"/>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4070713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E060-7AE9-4D92-957A-CFF105259B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797BFCD-C9E8-4C42-9BB3-4D315DF6BF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1FF7E2-1966-4D35-B8A1-6825862FA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0D5C50-ECD5-4D00-AF06-45E74AD8B87C}"/>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6" name="Footer Placeholder 5">
            <a:extLst>
              <a:ext uri="{FF2B5EF4-FFF2-40B4-BE49-F238E27FC236}">
                <a16:creationId xmlns:a16="http://schemas.microsoft.com/office/drawing/2014/main" id="{6263B402-5AC6-447C-BDA5-889ED4EE56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4D50D2-174A-47CE-B51A-98DCAFDD5111}"/>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3104180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5AA6-FBB2-4F76-97D5-F761F47D7E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93B473-6046-43E4-B820-F9C42A64E1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104AEEF-687D-45DC-96D5-615AC529DE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8C9406-FBCD-45A8-B61C-020BEBCF0F79}"/>
              </a:ext>
            </a:extLst>
          </p:cNvPr>
          <p:cNvSpPr>
            <a:spLocks noGrp="1"/>
          </p:cNvSpPr>
          <p:nvPr>
            <p:ph type="dt" sz="half" idx="10"/>
          </p:nvPr>
        </p:nvSpPr>
        <p:spPr/>
        <p:txBody>
          <a:bodyPr/>
          <a:lstStyle/>
          <a:p>
            <a:fld id="{74893AA0-C2EC-46A5-8644-9EFF5AF52FE9}" type="datetimeFigureOut">
              <a:rPr lang="en-IN" smtClean="0"/>
              <a:t>12-10-2021</a:t>
            </a:fld>
            <a:endParaRPr lang="en-IN"/>
          </a:p>
        </p:txBody>
      </p:sp>
      <p:sp>
        <p:nvSpPr>
          <p:cNvPr id="6" name="Footer Placeholder 5">
            <a:extLst>
              <a:ext uri="{FF2B5EF4-FFF2-40B4-BE49-F238E27FC236}">
                <a16:creationId xmlns:a16="http://schemas.microsoft.com/office/drawing/2014/main" id="{C0223F68-294C-4CF0-9E1E-DC0C56F12E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361CAB-9DB1-412B-81DB-ABBCCF5A833F}"/>
              </a:ext>
            </a:extLst>
          </p:cNvPr>
          <p:cNvSpPr>
            <a:spLocks noGrp="1"/>
          </p:cNvSpPr>
          <p:nvPr>
            <p:ph type="sldNum" sz="quarter" idx="12"/>
          </p:nvPr>
        </p:nvSpPr>
        <p:spPr/>
        <p:txBody>
          <a:bodyPr/>
          <a:lstStyle/>
          <a:p>
            <a:fld id="{4769FE46-DD71-40A2-9F51-C74F69E1A2C7}" type="slidenum">
              <a:rPr lang="en-IN" smtClean="0"/>
              <a:t>‹#›</a:t>
            </a:fld>
            <a:endParaRPr lang="en-IN"/>
          </a:p>
        </p:txBody>
      </p:sp>
    </p:spTree>
    <p:extLst>
      <p:ext uri="{BB962C8B-B14F-4D97-AF65-F5344CB8AC3E}">
        <p14:creationId xmlns:p14="http://schemas.microsoft.com/office/powerpoint/2010/main" val="234751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71BB8A-2434-4539-824B-BB22F95E36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F3188F-4B9F-4050-97D1-BDD74D782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BFFB63-5B16-4A49-8271-BCF4F5DBE9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893AA0-C2EC-46A5-8644-9EFF5AF52FE9}" type="datetimeFigureOut">
              <a:rPr lang="en-IN" smtClean="0"/>
              <a:t>12-10-2021</a:t>
            </a:fld>
            <a:endParaRPr lang="en-IN"/>
          </a:p>
        </p:txBody>
      </p:sp>
      <p:sp>
        <p:nvSpPr>
          <p:cNvPr id="5" name="Footer Placeholder 4">
            <a:extLst>
              <a:ext uri="{FF2B5EF4-FFF2-40B4-BE49-F238E27FC236}">
                <a16:creationId xmlns:a16="http://schemas.microsoft.com/office/drawing/2014/main" id="{AFD3A31A-BD60-4B5D-BCD0-F0B8F2796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D3230F-3AD7-437B-8CE4-4330B7BD4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9FE46-DD71-40A2-9F51-C74F69E1A2C7}" type="slidenum">
              <a:rPr lang="en-IN" smtClean="0"/>
              <a:t>‹#›</a:t>
            </a:fld>
            <a:endParaRPr lang="en-IN"/>
          </a:p>
        </p:txBody>
      </p:sp>
    </p:spTree>
    <p:extLst>
      <p:ext uri="{BB962C8B-B14F-4D97-AF65-F5344CB8AC3E}">
        <p14:creationId xmlns:p14="http://schemas.microsoft.com/office/powerpoint/2010/main" val="4010353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B89FEB3-D034-47B5-8CE5-175036CEE360}"/>
              </a:ext>
            </a:extLst>
          </p:cNvPr>
          <p:cNvPicPr>
            <a:picLocks noChangeAspect="1"/>
          </p:cNvPicPr>
          <p:nvPr/>
        </p:nvPicPr>
        <p:blipFill rotWithShape="1">
          <a:blip r:embed="rId3"/>
          <a:srcRect l="10166" t="22815" r="25750" b="13481"/>
          <a:stretch/>
        </p:blipFill>
        <p:spPr>
          <a:xfrm>
            <a:off x="0" y="0"/>
            <a:ext cx="12264656" cy="6858000"/>
          </a:xfrm>
          <a:prstGeom prst="rect">
            <a:avLst/>
          </a:prstGeom>
        </p:spPr>
      </p:pic>
    </p:spTree>
    <p:extLst>
      <p:ext uri="{BB962C8B-B14F-4D97-AF65-F5344CB8AC3E}">
        <p14:creationId xmlns:p14="http://schemas.microsoft.com/office/powerpoint/2010/main" val="1064077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8EC932-321B-4D60-B39A-AF82F3DB9ABA}"/>
              </a:ext>
            </a:extLst>
          </p:cNvPr>
          <p:cNvPicPr>
            <a:picLocks noChangeAspect="1"/>
          </p:cNvPicPr>
          <p:nvPr/>
        </p:nvPicPr>
        <p:blipFill rotWithShape="1">
          <a:blip r:embed="rId3"/>
          <a:srcRect l="4416" t="17482" r="24583" b="10222"/>
          <a:stretch/>
        </p:blipFill>
        <p:spPr>
          <a:xfrm>
            <a:off x="0" y="-1"/>
            <a:ext cx="12192000" cy="6913379"/>
          </a:xfrm>
          <a:prstGeom prst="rect">
            <a:avLst/>
          </a:prstGeom>
        </p:spPr>
      </p:pic>
    </p:spTree>
    <p:extLst>
      <p:ext uri="{BB962C8B-B14F-4D97-AF65-F5344CB8AC3E}">
        <p14:creationId xmlns:p14="http://schemas.microsoft.com/office/powerpoint/2010/main" val="266995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A197D-121A-41A0-B36A-DD98A703FB38}"/>
              </a:ext>
            </a:extLst>
          </p:cNvPr>
          <p:cNvPicPr>
            <a:picLocks noChangeAspect="1"/>
          </p:cNvPicPr>
          <p:nvPr/>
        </p:nvPicPr>
        <p:blipFill rotWithShape="1">
          <a:blip r:embed="rId3"/>
          <a:srcRect l="4167" t="17481" r="24082" b="10370"/>
          <a:stretch/>
        </p:blipFill>
        <p:spPr>
          <a:xfrm>
            <a:off x="-1" y="0"/>
            <a:ext cx="12151361" cy="6858000"/>
          </a:xfrm>
          <a:prstGeom prst="rect">
            <a:avLst/>
          </a:prstGeom>
        </p:spPr>
      </p:pic>
      <p:sp>
        <p:nvSpPr>
          <p:cNvPr id="6" name="TextBox 5">
            <a:extLst>
              <a:ext uri="{FF2B5EF4-FFF2-40B4-BE49-F238E27FC236}">
                <a16:creationId xmlns:a16="http://schemas.microsoft.com/office/drawing/2014/main" id="{4750134D-58A7-476F-853C-4A0C73FCEC2A}"/>
              </a:ext>
            </a:extLst>
          </p:cNvPr>
          <p:cNvSpPr txBox="1"/>
          <p:nvPr/>
        </p:nvSpPr>
        <p:spPr>
          <a:xfrm>
            <a:off x="7426960" y="3429000"/>
            <a:ext cx="3942080" cy="461665"/>
          </a:xfrm>
          <a:prstGeom prst="rect">
            <a:avLst/>
          </a:prstGeom>
          <a:noFill/>
        </p:spPr>
        <p:txBody>
          <a:bodyPr wrap="square" rtlCol="0">
            <a:spAutoFit/>
          </a:bodyPr>
          <a:lstStyle/>
          <a:p>
            <a:pPr algn="ctr"/>
            <a:r>
              <a:rPr lang="en-US" sz="2400" dirty="0">
                <a:highlight>
                  <a:srgbClr val="FF00FF"/>
                </a:highlight>
                <a:latin typeface="Arial Narrow" panose="020B0606020202030204" pitchFamily="34" charset="0"/>
              </a:rPr>
              <a:t>Constraints that we need to code</a:t>
            </a:r>
            <a:endParaRPr lang="en-IN" sz="2400"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87346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213F0-B33F-40A0-A42C-F10B4B557B24}"/>
              </a:ext>
            </a:extLst>
          </p:cNvPr>
          <p:cNvPicPr>
            <a:picLocks noChangeAspect="1"/>
          </p:cNvPicPr>
          <p:nvPr/>
        </p:nvPicPr>
        <p:blipFill rotWithShape="1">
          <a:blip r:embed="rId3"/>
          <a:srcRect l="4251" t="14815" r="24166" b="14370"/>
          <a:stretch/>
        </p:blipFill>
        <p:spPr>
          <a:xfrm>
            <a:off x="0" y="0"/>
            <a:ext cx="12192000" cy="6858000"/>
          </a:xfrm>
          <a:prstGeom prst="rect">
            <a:avLst/>
          </a:prstGeom>
        </p:spPr>
      </p:pic>
    </p:spTree>
    <p:extLst>
      <p:ext uri="{BB962C8B-B14F-4D97-AF65-F5344CB8AC3E}">
        <p14:creationId xmlns:p14="http://schemas.microsoft.com/office/powerpoint/2010/main" val="4199677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2F4DC-3E52-4513-AD20-B76066044B92}"/>
              </a:ext>
            </a:extLst>
          </p:cNvPr>
          <p:cNvPicPr>
            <a:picLocks noChangeAspect="1"/>
          </p:cNvPicPr>
          <p:nvPr/>
        </p:nvPicPr>
        <p:blipFill rotWithShape="1">
          <a:blip r:embed="rId3"/>
          <a:srcRect l="4001" t="17185" r="23999" b="10222"/>
          <a:stretch/>
        </p:blipFill>
        <p:spPr>
          <a:xfrm>
            <a:off x="-1" y="0"/>
            <a:ext cx="12192001" cy="6858000"/>
          </a:xfrm>
          <a:prstGeom prst="rect">
            <a:avLst/>
          </a:prstGeom>
        </p:spPr>
      </p:pic>
    </p:spTree>
    <p:extLst>
      <p:ext uri="{BB962C8B-B14F-4D97-AF65-F5344CB8AC3E}">
        <p14:creationId xmlns:p14="http://schemas.microsoft.com/office/powerpoint/2010/main" val="2766865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9B4F1-47AE-4B55-852B-493E68A85856}"/>
              </a:ext>
            </a:extLst>
          </p:cNvPr>
          <p:cNvPicPr>
            <a:picLocks noChangeAspect="1"/>
          </p:cNvPicPr>
          <p:nvPr/>
        </p:nvPicPr>
        <p:blipFill rotWithShape="1">
          <a:blip r:embed="rId3"/>
          <a:srcRect l="4333" t="14518" r="24251" b="14815"/>
          <a:stretch/>
        </p:blipFill>
        <p:spPr>
          <a:xfrm>
            <a:off x="-1" y="0"/>
            <a:ext cx="12175365" cy="6858000"/>
          </a:xfrm>
          <a:prstGeom prst="rect">
            <a:avLst/>
          </a:prstGeom>
        </p:spPr>
      </p:pic>
    </p:spTree>
    <p:extLst>
      <p:ext uri="{BB962C8B-B14F-4D97-AF65-F5344CB8AC3E}">
        <p14:creationId xmlns:p14="http://schemas.microsoft.com/office/powerpoint/2010/main" val="4249047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984E4-048D-4D55-88EE-9C959866DC28}"/>
              </a:ext>
            </a:extLst>
          </p:cNvPr>
          <p:cNvPicPr>
            <a:picLocks noChangeAspect="1"/>
          </p:cNvPicPr>
          <p:nvPr/>
        </p:nvPicPr>
        <p:blipFill rotWithShape="1">
          <a:blip r:embed="rId3"/>
          <a:srcRect l="4583" t="17926" r="24500" b="10370"/>
          <a:stretch/>
        </p:blipFill>
        <p:spPr>
          <a:xfrm>
            <a:off x="0" y="0"/>
            <a:ext cx="12192000" cy="6858000"/>
          </a:xfrm>
          <a:prstGeom prst="rect">
            <a:avLst/>
          </a:prstGeom>
        </p:spPr>
      </p:pic>
    </p:spTree>
    <p:extLst>
      <p:ext uri="{BB962C8B-B14F-4D97-AF65-F5344CB8AC3E}">
        <p14:creationId xmlns:p14="http://schemas.microsoft.com/office/powerpoint/2010/main" val="910234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21B540-EFA3-427C-8143-ED390B53205E}"/>
              </a:ext>
            </a:extLst>
          </p:cNvPr>
          <p:cNvPicPr>
            <a:picLocks noChangeAspect="1"/>
          </p:cNvPicPr>
          <p:nvPr/>
        </p:nvPicPr>
        <p:blipFill rotWithShape="1">
          <a:blip r:embed="rId3"/>
          <a:srcRect l="4334" t="17333" r="24333" b="10370"/>
          <a:stretch/>
        </p:blipFill>
        <p:spPr>
          <a:xfrm>
            <a:off x="-1" y="0"/>
            <a:ext cx="12192001" cy="6959600"/>
          </a:xfrm>
          <a:prstGeom prst="rect">
            <a:avLst/>
          </a:prstGeom>
        </p:spPr>
      </p:pic>
      <p:sp>
        <p:nvSpPr>
          <p:cNvPr id="4" name="TextBox 3">
            <a:extLst>
              <a:ext uri="{FF2B5EF4-FFF2-40B4-BE49-F238E27FC236}">
                <a16:creationId xmlns:a16="http://schemas.microsoft.com/office/drawing/2014/main" id="{DD80C303-3E42-424D-84D3-4049981CDF78}"/>
              </a:ext>
            </a:extLst>
          </p:cNvPr>
          <p:cNvSpPr txBox="1"/>
          <p:nvPr/>
        </p:nvSpPr>
        <p:spPr>
          <a:xfrm>
            <a:off x="5963920" y="2833469"/>
            <a:ext cx="5842000" cy="646331"/>
          </a:xfrm>
          <a:prstGeom prst="rect">
            <a:avLst/>
          </a:prstGeom>
          <a:noFill/>
        </p:spPr>
        <p:txBody>
          <a:bodyPr wrap="square" rtlCol="0">
            <a:spAutoFit/>
          </a:bodyPr>
          <a:lstStyle/>
          <a:p>
            <a:r>
              <a:rPr lang="en-US" dirty="0">
                <a:highlight>
                  <a:srgbClr val="FF00FF"/>
                </a:highlight>
                <a:latin typeface="Arial Narrow" panose="020B0606020202030204" pitchFamily="34" charset="0"/>
              </a:rPr>
              <a:t>For that we have to write the mathematical model for deterministic optimization thing</a:t>
            </a:r>
            <a:endParaRPr lang="en-IN"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366235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12-4A0A-49BC-A480-6AAF5EDA9B45}"/>
              </a:ext>
            </a:extLst>
          </p:cNvPr>
          <p:cNvSpPr>
            <a:spLocks noGrp="1"/>
          </p:cNvSpPr>
          <p:nvPr>
            <p:ph type="title"/>
          </p:nvPr>
        </p:nvSpPr>
        <p:spPr>
          <a:xfrm>
            <a:off x="838200" y="141605"/>
            <a:ext cx="10515600" cy="1325563"/>
          </a:xfrm>
        </p:spPr>
        <p:txBody>
          <a:bodyPr>
            <a:normAutofit/>
          </a:bodyPr>
          <a:lstStyle/>
          <a:p>
            <a:r>
              <a:rPr lang="en-US" sz="3200" dirty="0"/>
              <a:t>Before Parameters lets understand what are the things we are given</a:t>
            </a:r>
            <a:endParaRPr lang="en-IN" sz="3200" dirty="0"/>
          </a:p>
        </p:txBody>
      </p:sp>
      <p:sp>
        <p:nvSpPr>
          <p:cNvPr id="3" name="Content Placeholder 2">
            <a:extLst>
              <a:ext uri="{FF2B5EF4-FFF2-40B4-BE49-F238E27FC236}">
                <a16:creationId xmlns:a16="http://schemas.microsoft.com/office/drawing/2014/main" id="{1DA2DDB4-A5B9-435D-AAD1-09CBA33EA977}"/>
              </a:ext>
            </a:extLst>
          </p:cNvPr>
          <p:cNvSpPr>
            <a:spLocks noGrp="1"/>
          </p:cNvSpPr>
          <p:nvPr>
            <p:ph idx="1"/>
          </p:nvPr>
        </p:nvSpPr>
        <p:spPr>
          <a:xfrm>
            <a:off x="838200" y="1341120"/>
            <a:ext cx="10515600" cy="4835843"/>
          </a:xfrm>
        </p:spPr>
        <p:txBody>
          <a:bodyPr/>
          <a:lstStyle/>
          <a:p>
            <a:pPr algn="just">
              <a:buFont typeface="Wingdings" panose="05000000000000000000" pitchFamily="2" charset="2"/>
              <a:buChar char="§"/>
            </a:pPr>
            <a:r>
              <a:rPr lang="en-US" dirty="0">
                <a:latin typeface="Arial Narrow" panose="020B0606020202030204" pitchFamily="34" charset="0"/>
              </a:rPr>
              <a:t>We are given demand</a:t>
            </a:r>
          </a:p>
          <a:p>
            <a:pPr algn="just">
              <a:buFont typeface="Wingdings" panose="05000000000000000000" pitchFamily="2" charset="2"/>
              <a:buChar char="§"/>
            </a:pPr>
            <a:r>
              <a:rPr lang="en-US" dirty="0">
                <a:latin typeface="Arial Narrow" panose="020B0606020202030204" pitchFamily="34" charset="0"/>
              </a:rPr>
              <a:t>We are given staff availability</a:t>
            </a:r>
          </a:p>
          <a:p>
            <a:pPr algn="just">
              <a:buFont typeface="Wingdings" panose="05000000000000000000" pitchFamily="2" charset="2"/>
              <a:buChar char="§"/>
            </a:pPr>
            <a:r>
              <a:rPr lang="en-US" dirty="0">
                <a:latin typeface="Arial Narrow" panose="020B0606020202030204" pitchFamily="34" charset="0"/>
              </a:rPr>
              <a:t>We are given FTE salary per month </a:t>
            </a:r>
            <a:endParaRPr lang="en-IN" dirty="0">
              <a:latin typeface="Arial Narrow" panose="020B0606020202030204" pitchFamily="34" charset="0"/>
            </a:endParaRPr>
          </a:p>
        </p:txBody>
      </p:sp>
    </p:spTree>
    <p:extLst>
      <p:ext uri="{BB962C8B-B14F-4D97-AF65-F5344CB8AC3E}">
        <p14:creationId xmlns:p14="http://schemas.microsoft.com/office/powerpoint/2010/main" val="2267420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12-4A0A-49BC-A480-6AAF5EDA9B45}"/>
              </a:ext>
            </a:extLst>
          </p:cNvPr>
          <p:cNvSpPr>
            <a:spLocks noGrp="1"/>
          </p:cNvSpPr>
          <p:nvPr>
            <p:ph type="title"/>
          </p:nvPr>
        </p:nvSpPr>
        <p:spPr>
          <a:xfrm>
            <a:off x="838200" y="141605"/>
            <a:ext cx="10515600" cy="1325563"/>
          </a:xfrm>
        </p:spPr>
        <p:txBody>
          <a:bodyPr/>
          <a:lstStyle/>
          <a:p>
            <a:r>
              <a:rPr lang="en-US" dirty="0"/>
              <a:t>What are the things that we are given ?</a:t>
            </a:r>
            <a:endParaRPr lang="en-IN" dirty="0"/>
          </a:p>
        </p:txBody>
      </p:sp>
      <p:sp>
        <p:nvSpPr>
          <p:cNvPr id="3" name="Content Placeholder 2">
            <a:extLst>
              <a:ext uri="{FF2B5EF4-FFF2-40B4-BE49-F238E27FC236}">
                <a16:creationId xmlns:a16="http://schemas.microsoft.com/office/drawing/2014/main" id="{1DA2DDB4-A5B9-435D-AAD1-09CBA33EA977}"/>
              </a:ext>
            </a:extLst>
          </p:cNvPr>
          <p:cNvSpPr>
            <a:spLocks noGrp="1"/>
          </p:cNvSpPr>
          <p:nvPr>
            <p:ph idx="1"/>
          </p:nvPr>
        </p:nvSpPr>
        <p:spPr>
          <a:xfrm>
            <a:off x="838200" y="1341120"/>
            <a:ext cx="10515600" cy="4835843"/>
          </a:xfrm>
        </p:spPr>
        <p:txBody>
          <a:bodyPr/>
          <a:lstStyle/>
          <a:p>
            <a:pPr algn="just">
              <a:buFont typeface="Wingdings" panose="05000000000000000000" pitchFamily="2" charset="2"/>
              <a:buChar char="§"/>
            </a:pPr>
            <a:r>
              <a:rPr lang="en-US" dirty="0">
                <a:latin typeface="Arial Narrow" panose="020B0606020202030204" pitchFamily="34" charset="0"/>
              </a:rPr>
              <a:t>We are given demand</a:t>
            </a:r>
            <a:endParaRPr lang="en-IN" dirty="0">
              <a:latin typeface="Arial Narrow" panose="020B0606020202030204" pitchFamily="34" charset="0"/>
            </a:endParaRPr>
          </a:p>
        </p:txBody>
      </p:sp>
      <p:pic>
        <p:nvPicPr>
          <p:cNvPr id="4" name="Picture 3">
            <a:extLst>
              <a:ext uri="{FF2B5EF4-FFF2-40B4-BE49-F238E27FC236}">
                <a16:creationId xmlns:a16="http://schemas.microsoft.com/office/drawing/2014/main" id="{9FDBD34B-5DD7-409F-BAA4-C18E0F70FE16}"/>
              </a:ext>
            </a:extLst>
          </p:cNvPr>
          <p:cNvPicPr>
            <a:picLocks noChangeAspect="1"/>
          </p:cNvPicPr>
          <p:nvPr/>
        </p:nvPicPr>
        <p:blipFill rotWithShape="1">
          <a:blip r:embed="rId3"/>
          <a:srcRect l="4333" t="14518" r="24251" b="14815"/>
          <a:stretch/>
        </p:blipFill>
        <p:spPr>
          <a:xfrm>
            <a:off x="-1" y="0"/>
            <a:ext cx="12175365" cy="6858000"/>
          </a:xfrm>
          <a:prstGeom prst="rect">
            <a:avLst/>
          </a:prstGeom>
        </p:spPr>
      </p:pic>
      <p:cxnSp>
        <p:nvCxnSpPr>
          <p:cNvPr id="6" name="Straight Connector 5">
            <a:extLst>
              <a:ext uri="{FF2B5EF4-FFF2-40B4-BE49-F238E27FC236}">
                <a16:creationId xmlns:a16="http://schemas.microsoft.com/office/drawing/2014/main" id="{5E4067C4-80E5-4662-AB4F-A56EA763326E}"/>
              </a:ext>
            </a:extLst>
          </p:cNvPr>
          <p:cNvCxnSpPr>
            <a:cxnSpLocks/>
          </p:cNvCxnSpPr>
          <p:nvPr/>
        </p:nvCxnSpPr>
        <p:spPr>
          <a:xfrm flipV="1">
            <a:off x="1544320" y="3302000"/>
            <a:ext cx="7040880" cy="46736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DD3D940-819E-406C-898F-D63E272AE65D}"/>
              </a:ext>
            </a:extLst>
          </p:cNvPr>
          <p:cNvCxnSpPr>
            <a:cxnSpLocks/>
          </p:cNvCxnSpPr>
          <p:nvPr/>
        </p:nvCxnSpPr>
        <p:spPr>
          <a:xfrm flipV="1">
            <a:off x="1676400" y="4003040"/>
            <a:ext cx="7040880" cy="46736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8D55AB-10A9-4DF9-AA4A-CFBB352DC2BF}"/>
              </a:ext>
            </a:extLst>
          </p:cNvPr>
          <p:cNvCxnSpPr>
            <a:cxnSpLocks/>
          </p:cNvCxnSpPr>
          <p:nvPr/>
        </p:nvCxnSpPr>
        <p:spPr>
          <a:xfrm flipV="1">
            <a:off x="1676400" y="4999196"/>
            <a:ext cx="7040880" cy="46736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603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12-4A0A-49BC-A480-6AAF5EDA9B45}"/>
              </a:ext>
            </a:extLst>
          </p:cNvPr>
          <p:cNvSpPr>
            <a:spLocks noGrp="1"/>
          </p:cNvSpPr>
          <p:nvPr>
            <p:ph type="title"/>
          </p:nvPr>
        </p:nvSpPr>
        <p:spPr>
          <a:xfrm>
            <a:off x="838200" y="141605"/>
            <a:ext cx="10515600" cy="1325563"/>
          </a:xfrm>
        </p:spPr>
        <p:txBody>
          <a:bodyPr>
            <a:normAutofit/>
          </a:bodyPr>
          <a:lstStyle/>
          <a:p>
            <a:r>
              <a:rPr lang="en-US" sz="3200" dirty="0"/>
              <a:t>How do we find Demand ?</a:t>
            </a:r>
            <a:endParaRPr lang="en-IN" sz="3200" dirty="0"/>
          </a:p>
        </p:txBody>
      </p:sp>
      <p:pic>
        <p:nvPicPr>
          <p:cNvPr id="7" name="Picture 6">
            <a:extLst>
              <a:ext uri="{FF2B5EF4-FFF2-40B4-BE49-F238E27FC236}">
                <a16:creationId xmlns:a16="http://schemas.microsoft.com/office/drawing/2014/main" id="{102F3294-8F1E-4885-88CB-1DE4D6CC8CD6}"/>
              </a:ext>
            </a:extLst>
          </p:cNvPr>
          <p:cNvPicPr>
            <a:picLocks noChangeAspect="1"/>
          </p:cNvPicPr>
          <p:nvPr/>
        </p:nvPicPr>
        <p:blipFill rotWithShape="1">
          <a:blip r:embed="rId3"/>
          <a:srcRect l="4417" t="17333" r="23916" b="10518"/>
          <a:stretch/>
        </p:blipFill>
        <p:spPr>
          <a:xfrm>
            <a:off x="838200" y="1219200"/>
            <a:ext cx="8737600" cy="4947920"/>
          </a:xfrm>
          <a:prstGeom prst="rect">
            <a:avLst/>
          </a:prstGeom>
          <a:ln w="3175">
            <a:solidFill>
              <a:schemeClr val="tx1"/>
            </a:solidFill>
          </a:ln>
        </p:spPr>
      </p:pic>
    </p:spTree>
    <p:extLst>
      <p:ext uri="{BB962C8B-B14F-4D97-AF65-F5344CB8AC3E}">
        <p14:creationId xmlns:p14="http://schemas.microsoft.com/office/powerpoint/2010/main" val="425829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F7CC3-0374-41E6-BCAB-588781E1A61B}"/>
              </a:ext>
            </a:extLst>
          </p:cNvPr>
          <p:cNvPicPr>
            <a:picLocks noChangeAspect="1"/>
          </p:cNvPicPr>
          <p:nvPr/>
        </p:nvPicPr>
        <p:blipFill rotWithShape="1">
          <a:blip r:embed="rId3"/>
          <a:srcRect l="13249" t="28149" r="29417" b="13629"/>
          <a:stretch/>
        </p:blipFill>
        <p:spPr>
          <a:xfrm>
            <a:off x="-1" y="0"/>
            <a:ext cx="12192001" cy="6858000"/>
          </a:xfrm>
          <a:prstGeom prst="rect">
            <a:avLst/>
          </a:prstGeom>
        </p:spPr>
      </p:pic>
    </p:spTree>
    <p:extLst>
      <p:ext uri="{BB962C8B-B14F-4D97-AF65-F5344CB8AC3E}">
        <p14:creationId xmlns:p14="http://schemas.microsoft.com/office/powerpoint/2010/main" val="2462813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00CD9-228E-44E0-95EC-5FE25B956D33}"/>
              </a:ext>
            </a:extLst>
          </p:cNvPr>
          <p:cNvPicPr>
            <a:picLocks noChangeAspect="1"/>
          </p:cNvPicPr>
          <p:nvPr/>
        </p:nvPicPr>
        <p:blipFill rotWithShape="1">
          <a:blip r:embed="rId3"/>
          <a:srcRect l="4457" t="14666" r="24000" b="14074"/>
          <a:stretch/>
        </p:blipFill>
        <p:spPr>
          <a:xfrm>
            <a:off x="0" y="-81280"/>
            <a:ext cx="12192001" cy="6939280"/>
          </a:xfrm>
          <a:prstGeom prst="rect">
            <a:avLst/>
          </a:prstGeom>
        </p:spPr>
      </p:pic>
    </p:spTree>
    <p:extLst>
      <p:ext uri="{BB962C8B-B14F-4D97-AF65-F5344CB8AC3E}">
        <p14:creationId xmlns:p14="http://schemas.microsoft.com/office/powerpoint/2010/main" val="1563272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427CD-7A08-4AC1-8FAC-902B0ADF2D0A}"/>
              </a:ext>
            </a:extLst>
          </p:cNvPr>
          <p:cNvPicPr>
            <a:picLocks noChangeAspect="1"/>
          </p:cNvPicPr>
          <p:nvPr/>
        </p:nvPicPr>
        <p:blipFill rotWithShape="1">
          <a:blip r:embed="rId3"/>
          <a:srcRect l="4500" t="17630" r="23916" b="9926"/>
          <a:stretch/>
        </p:blipFill>
        <p:spPr>
          <a:xfrm>
            <a:off x="0" y="0"/>
            <a:ext cx="12192000" cy="6858000"/>
          </a:xfrm>
          <a:prstGeom prst="rect">
            <a:avLst/>
          </a:prstGeom>
        </p:spPr>
      </p:pic>
      <p:sp>
        <p:nvSpPr>
          <p:cNvPr id="4" name="TextBox 3">
            <a:extLst>
              <a:ext uri="{FF2B5EF4-FFF2-40B4-BE49-F238E27FC236}">
                <a16:creationId xmlns:a16="http://schemas.microsoft.com/office/drawing/2014/main" id="{BE09CFDF-ED0C-4B52-A7BD-1A44628C5FE4}"/>
              </a:ext>
            </a:extLst>
          </p:cNvPr>
          <p:cNvSpPr txBox="1"/>
          <p:nvPr/>
        </p:nvSpPr>
        <p:spPr>
          <a:xfrm>
            <a:off x="5852160" y="3656429"/>
            <a:ext cx="5842000" cy="1477328"/>
          </a:xfrm>
          <a:prstGeom prst="rect">
            <a:avLst/>
          </a:prstGeom>
          <a:noFill/>
        </p:spPr>
        <p:txBody>
          <a:bodyPr wrap="square" rtlCol="0">
            <a:spAutoFit/>
          </a:bodyPr>
          <a:lstStyle/>
          <a:p>
            <a:r>
              <a:rPr lang="en-US" dirty="0">
                <a:highlight>
                  <a:srgbClr val="FF00FF"/>
                </a:highlight>
                <a:latin typeface="Arial Narrow" panose="020B0606020202030204" pitchFamily="34" charset="0"/>
              </a:rPr>
              <a:t>We understand the salary of </a:t>
            </a:r>
            <a:r>
              <a:rPr lang="en-US" dirty="0" err="1">
                <a:highlight>
                  <a:srgbClr val="FF00FF"/>
                </a:highlight>
                <a:latin typeface="Arial Narrow" panose="020B0606020202030204" pitchFamily="34" charset="0"/>
              </a:rPr>
              <a:t>i</a:t>
            </a:r>
            <a:r>
              <a:rPr lang="en-US" dirty="0">
                <a:highlight>
                  <a:srgbClr val="FF00FF"/>
                </a:highlight>
                <a:latin typeface="Arial Narrow" panose="020B0606020202030204" pitchFamily="34" charset="0"/>
              </a:rPr>
              <a:t>, j, where we </a:t>
            </a:r>
            <a:r>
              <a:rPr lang="en-US" dirty="0" err="1">
                <a:highlight>
                  <a:srgbClr val="FF00FF"/>
                </a:highlight>
                <a:latin typeface="Arial Narrow" panose="020B0606020202030204" pitchFamily="34" charset="0"/>
              </a:rPr>
              <a:t>undesrand</a:t>
            </a:r>
            <a:r>
              <a:rPr lang="en-US" dirty="0">
                <a:highlight>
                  <a:srgbClr val="FF00FF"/>
                </a:highlight>
                <a:latin typeface="Arial Narrow" panose="020B0606020202030204" pitchFamily="34" charset="0"/>
              </a:rPr>
              <a:t> bank location and j is the which month we are talking of and annual salary is for all total months</a:t>
            </a:r>
          </a:p>
          <a:p>
            <a:endParaRPr lang="en-US" dirty="0">
              <a:highlight>
                <a:srgbClr val="FF00FF"/>
              </a:highlight>
              <a:latin typeface="Arial Narrow" panose="020B0606020202030204" pitchFamily="34" charset="0"/>
            </a:endParaRPr>
          </a:p>
          <a:p>
            <a:r>
              <a:rPr lang="en-US" dirty="0">
                <a:highlight>
                  <a:srgbClr val="FF00FF"/>
                </a:highlight>
                <a:latin typeface="Arial Narrow" panose="020B0606020202030204" pitchFamily="34" charset="0"/>
              </a:rPr>
              <a:t>Second is the outsourcing cost per application</a:t>
            </a:r>
            <a:endParaRPr lang="en-IN"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427829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2AD6E1-12AA-4904-9B48-370FACE94D6A}"/>
              </a:ext>
            </a:extLst>
          </p:cNvPr>
          <p:cNvPicPr>
            <a:picLocks noChangeAspect="1"/>
          </p:cNvPicPr>
          <p:nvPr/>
        </p:nvPicPr>
        <p:blipFill rotWithShape="1">
          <a:blip r:embed="rId3"/>
          <a:srcRect l="4417" t="14667" r="24250" b="14815"/>
          <a:stretch/>
        </p:blipFill>
        <p:spPr>
          <a:xfrm>
            <a:off x="0" y="0"/>
            <a:ext cx="12110720" cy="6858000"/>
          </a:xfrm>
          <a:prstGeom prst="rect">
            <a:avLst/>
          </a:prstGeom>
        </p:spPr>
      </p:pic>
    </p:spTree>
    <p:extLst>
      <p:ext uri="{BB962C8B-B14F-4D97-AF65-F5344CB8AC3E}">
        <p14:creationId xmlns:p14="http://schemas.microsoft.com/office/powerpoint/2010/main" val="185062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0E5F8-CA50-456A-9854-9EC76674033F}"/>
              </a:ext>
            </a:extLst>
          </p:cNvPr>
          <p:cNvPicPr>
            <a:picLocks noChangeAspect="1"/>
          </p:cNvPicPr>
          <p:nvPr/>
        </p:nvPicPr>
        <p:blipFill rotWithShape="1">
          <a:blip r:embed="rId3"/>
          <a:srcRect l="4083" t="17630" r="23916" b="9926"/>
          <a:stretch/>
        </p:blipFill>
        <p:spPr>
          <a:xfrm>
            <a:off x="0" y="0"/>
            <a:ext cx="12117202" cy="6858000"/>
          </a:xfrm>
          <a:prstGeom prst="rect">
            <a:avLst/>
          </a:prstGeom>
        </p:spPr>
      </p:pic>
      <p:sp>
        <p:nvSpPr>
          <p:cNvPr id="4" name="TextBox 3">
            <a:extLst>
              <a:ext uri="{FF2B5EF4-FFF2-40B4-BE49-F238E27FC236}">
                <a16:creationId xmlns:a16="http://schemas.microsoft.com/office/drawing/2014/main" id="{68568AA5-530E-4EAA-9384-BAB4CDE0A9C1}"/>
              </a:ext>
            </a:extLst>
          </p:cNvPr>
          <p:cNvSpPr txBox="1"/>
          <p:nvPr/>
        </p:nvSpPr>
        <p:spPr>
          <a:xfrm>
            <a:off x="8636000" y="1705708"/>
            <a:ext cx="3139440" cy="523220"/>
          </a:xfrm>
          <a:prstGeom prst="rect">
            <a:avLst/>
          </a:prstGeom>
          <a:noFill/>
        </p:spPr>
        <p:txBody>
          <a:bodyPr wrap="square" rtlCol="0">
            <a:spAutoFit/>
          </a:bodyPr>
          <a:lstStyle/>
          <a:p>
            <a:pPr algn="ctr"/>
            <a:r>
              <a:rPr lang="en-US" sz="2800" dirty="0">
                <a:highlight>
                  <a:srgbClr val="FF00FF"/>
                </a:highlight>
                <a:latin typeface="Arial Narrow" panose="020B0606020202030204" pitchFamily="34" charset="0"/>
              </a:rPr>
              <a:t>FTE Serving Rate</a:t>
            </a:r>
            <a:endParaRPr lang="en-IN" sz="2800"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427589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BA17-A266-43C0-8D8F-418DA0889EF6}"/>
              </a:ext>
            </a:extLst>
          </p:cNvPr>
          <p:cNvPicPr>
            <a:picLocks noChangeAspect="1"/>
          </p:cNvPicPr>
          <p:nvPr/>
        </p:nvPicPr>
        <p:blipFill rotWithShape="1">
          <a:blip r:embed="rId3"/>
          <a:srcRect l="4334" t="14815" r="24082" b="14370"/>
          <a:stretch/>
        </p:blipFill>
        <p:spPr>
          <a:xfrm>
            <a:off x="0" y="0"/>
            <a:ext cx="12192000" cy="6858000"/>
          </a:xfrm>
          <a:prstGeom prst="rect">
            <a:avLst/>
          </a:prstGeom>
        </p:spPr>
      </p:pic>
    </p:spTree>
    <p:extLst>
      <p:ext uri="{BB962C8B-B14F-4D97-AF65-F5344CB8AC3E}">
        <p14:creationId xmlns:p14="http://schemas.microsoft.com/office/powerpoint/2010/main" val="3821004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12-4A0A-49BC-A480-6AAF5EDA9B45}"/>
              </a:ext>
            </a:extLst>
          </p:cNvPr>
          <p:cNvSpPr>
            <a:spLocks noGrp="1"/>
          </p:cNvSpPr>
          <p:nvPr>
            <p:ph type="title"/>
          </p:nvPr>
        </p:nvSpPr>
        <p:spPr>
          <a:xfrm>
            <a:off x="838200" y="141605"/>
            <a:ext cx="10515600" cy="1325563"/>
          </a:xfrm>
        </p:spPr>
        <p:txBody>
          <a:bodyPr>
            <a:normAutofit/>
          </a:bodyPr>
          <a:lstStyle/>
          <a:p>
            <a:r>
              <a:rPr lang="en-US" sz="3200" dirty="0"/>
              <a:t>What is our Decision Variable ?</a:t>
            </a:r>
            <a:endParaRPr lang="en-IN" sz="3200" dirty="0"/>
          </a:p>
        </p:txBody>
      </p:sp>
      <p:sp>
        <p:nvSpPr>
          <p:cNvPr id="3" name="Content Placeholder 2">
            <a:extLst>
              <a:ext uri="{FF2B5EF4-FFF2-40B4-BE49-F238E27FC236}">
                <a16:creationId xmlns:a16="http://schemas.microsoft.com/office/drawing/2014/main" id="{1DA2DDB4-A5B9-435D-AAD1-09CBA33EA977}"/>
              </a:ext>
            </a:extLst>
          </p:cNvPr>
          <p:cNvSpPr>
            <a:spLocks noGrp="1"/>
          </p:cNvSpPr>
          <p:nvPr>
            <p:ph idx="1"/>
          </p:nvPr>
        </p:nvSpPr>
        <p:spPr>
          <a:xfrm>
            <a:off x="838200" y="1341120"/>
            <a:ext cx="10515600" cy="4835843"/>
          </a:xfrm>
        </p:spPr>
        <p:txBody>
          <a:bodyPr/>
          <a:lstStyle/>
          <a:p>
            <a:pPr algn="just">
              <a:buFont typeface="Wingdings" panose="05000000000000000000" pitchFamily="2" charset="2"/>
              <a:buChar char="§"/>
            </a:pPr>
            <a:r>
              <a:rPr lang="en-US" dirty="0">
                <a:latin typeface="Arial Narrow" panose="020B0606020202030204" pitchFamily="34" charset="0"/>
              </a:rPr>
              <a:t>Our decision variable will be based on;</a:t>
            </a:r>
          </a:p>
          <a:p>
            <a:pPr lvl="1" algn="just"/>
            <a:r>
              <a:rPr lang="en-US" dirty="0">
                <a:latin typeface="Arial Narrow" panose="020B0606020202030204" pitchFamily="34" charset="0"/>
              </a:rPr>
              <a:t>We have to distribute our application amongst Full Time Employees (FTE) and Outsourced vendors.</a:t>
            </a:r>
          </a:p>
          <a:p>
            <a:pPr lvl="1" algn="just"/>
            <a:r>
              <a:rPr lang="en-US" dirty="0">
                <a:latin typeface="Arial Narrow" panose="020B0606020202030204" pitchFamily="34" charset="0"/>
              </a:rPr>
              <a:t>We have to distribute the cost of applications between FTE and Outsourced vendors</a:t>
            </a:r>
          </a:p>
          <a:p>
            <a:pPr lvl="1" algn="just"/>
            <a:r>
              <a:rPr lang="en-US" dirty="0">
                <a:latin typeface="Arial Narrow" panose="020B0606020202030204" pitchFamily="34" charset="0"/>
              </a:rPr>
              <a:t>So, decision variable is mainly going to be these two. Cost is what we need to optimize Whenever, we talk about money that will go into objective function so in this case over here we are going to have the decision variables as my FTE and the outsourced vendors </a:t>
            </a:r>
            <a:endParaRPr lang="en-IN" dirty="0">
              <a:latin typeface="Arial Narrow" panose="020B0606020202030204" pitchFamily="34" charset="0"/>
            </a:endParaRPr>
          </a:p>
        </p:txBody>
      </p:sp>
    </p:spTree>
    <p:extLst>
      <p:ext uri="{BB962C8B-B14F-4D97-AF65-F5344CB8AC3E}">
        <p14:creationId xmlns:p14="http://schemas.microsoft.com/office/powerpoint/2010/main" val="299909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38F41C-2229-4593-AA54-DC6751C775C8}"/>
              </a:ext>
            </a:extLst>
          </p:cNvPr>
          <p:cNvPicPr>
            <a:picLocks noChangeAspect="1"/>
          </p:cNvPicPr>
          <p:nvPr/>
        </p:nvPicPr>
        <p:blipFill rotWithShape="1">
          <a:blip r:embed="rId3"/>
          <a:srcRect l="4167" t="14222" r="24167" b="13926"/>
          <a:stretch/>
        </p:blipFill>
        <p:spPr>
          <a:xfrm>
            <a:off x="-1" y="0"/>
            <a:ext cx="12160577" cy="6858000"/>
          </a:xfrm>
          <a:prstGeom prst="rect">
            <a:avLst/>
          </a:prstGeom>
        </p:spPr>
      </p:pic>
    </p:spTree>
    <p:extLst>
      <p:ext uri="{BB962C8B-B14F-4D97-AF65-F5344CB8AC3E}">
        <p14:creationId xmlns:p14="http://schemas.microsoft.com/office/powerpoint/2010/main" val="161498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12-4A0A-49BC-A480-6AAF5EDA9B45}"/>
              </a:ext>
            </a:extLst>
          </p:cNvPr>
          <p:cNvSpPr>
            <a:spLocks noGrp="1"/>
          </p:cNvSpPr>
          <p:nvPr>
            <p:ph type="title"/>
          </p:nvPr>
        </p:nvSpPr>
        <p:spPr>
          <a:xfrm>
            <a:off x="838200" y="141605"/>
            <a:ext cx="10515600" cy="1325563"/>
          </a:xfrm>
        </p:spPr>
        <p:txBody>
          <a:bodyPr>
            <a:normAutofit/>
          </a:bodyPr>
          <a:lstStyle/>
          <a:p>
            <a:r>
              <a:rPr lang="en-US" sz="3200" dirty="0"/>
              <a:t>Underlying Objective</a:t>
            </a:r>
            <a:endParaRPr lang="en-IN" sz="3200" dirty="0"/>
          </a:p>
        </p:txBody>
      </p:sp>
      <p:sp>
        <p:nvSpPr>
          <p:cNvPr id="3" name="Content Placeholder 2">
            <a:extLst>
              <a:ext uri="{FF2B5EF4-FFF2-40B4-BE49-F238E27FC236}">
                <a16:creationId xmlns:a16="http://schemas.microsoft.com/office/drawing/2014/main" id="{1DA2DDB4-A5B9-435D-AAD1-09CBA33EA977}"/>
              </a:ext>
            </a:extLst>
          </p:cNvPr>
          <p:cNvSpPr>
            <a:spLocks noGrp="1"/>
          </p:cNvSpPr>
          <p:nvPr>
            <p:ph idx="1"/>
          </p:nvPr>
        </p:nvSpPr>
        <p:spPr>
          <a:xfrm>
            <a:off x="838200" y="1341120"/>
            <a:ext cx="10515600" cy="4835843"/>
          </a:xfrm>
        </p:spPr>
        <p:txBody>
          <a:bodyPr/>
          <a:lstStyle/>
          <a:p>
            <a:pPr algn="just">
              <a:buFont typeface="Wingdings" panose="05000000000000000000" pitchFamily="2" charset="2"/>
              <a:buChar char="§"/>
            </a:pPr>
            <a:r>
              <a:rPr lang="en-US" dirty="0">
                <a:latin typeface="Arial Narrow" panose="020B0606020202030204" pitchFamily="34" charset="0"/>
              </a:rPr>
              <a:t>How much money we have to spend clearly depends on 2 things;</a:t>
            </a:r>
          </a:p>
          <a:p>
            <a:pPr lvl="1" algn="just"/>
            <a:r>
              <a:rPr lang="en-US" dirty="0">
                <a:latin typeface="Arial Narrow" panose="020B0606020202030204" pitchFamily="34" charset="0"/>
              </a:rPr>
              <a:t>The total cost we have to spend on our Full Time Employees (FTE) added with the total cost which we have to spend on our outsourced employees. To remind we are looking at yearly budget for entire 2021</a:t>
            </a:r>
          </a:p>
          <a:p>
            <a:pPr lvl="1" algn="just"/>
            <a:r>
              <a:rPr lang="en-US" b="1" dirty="0">
                <a:latin typeface="Arial Narrow" panose="020B0606020202030204" pitchFamily="34" charset="0"/>
              </a:rPr>
              <a:t>We have to </a:t>
            </a:r>
            <a:r>
              <a:rPr lang="en-US" b="1" u="sng" dirty="0">
                <a:latin typeface="Arial Narrow" panose="020B0606020202030204" pitchFamily="34" charset="0"/>
              </a:rPr>
              <a:t>minimize</a:t>
            </a:r>
            <a:r>
              <a:rPr lang="en-US" b="1" dirty="0">
                <a:latin typeface="Arial Narrow" panose="020B0606020202030204" pitchFamily="34" charset="0"/>
              </a:rPr>
              <a:t> the annual cost</a:t>
            </a:r>
          </a:p>
          <a:p>
            <a:pPr lvl="1" algn="just"/>
            <a:endParaRPr lang="en-US" b="1" dirty="0">
              <a:latin typeface="Arial Narrow" panose="020B0606020202030204" pitchFamily="34" charset="0"/>
            </a:endParaRPr>
          </a:p>
          <a:p>
            <a:pPr lvl="1" algn="just"/>
            <a:endParaRPr lang="en-US" b="1" dirty="0">
              <a:latin typeface="Arial Narrow" panose="020B0606020202030204" pitchFamily="34" charset="0"/>
            </a:endParaRPr>
          </a:p>
          <a:p>
            <a:pPr lvl="1" algn="just"/>
            <a:r>
              <a:rPr lang="en-US" b="1" dirty="0">
                <a:latin typeface="Arial Narrow" panose="020B0606020202030204" pitchFamily="34" charset="0"/>
              </a:rPr>
              <a:t>month-salary(</a:t>
            </a:r>
            <a:r>
              <a:rPr lang="en-US" b="1" dirty="0" err="1">
                <a:latin typeface="Arial Narrow" panose="020B0606020202030204" pitchFamily="34" charset="0"/>
              </a:rPr>
              <a:t>i</a:t>
            </a:r>
            <a:r>
              <a:rPr lang="en-US" b="1" dirty="0">
                <a:latin typeface="Arial Narrow" panose="020B0606020202030204" pitchFamily="34" charset="0"/>
              </a:rPr>
              <a:t>, j) * X(</a:t>
            </a:r>
            <a:r>
              <a:rPr lang="en-US" b="1" dirty="0" err="1">
                <a:latin typeface="Arial Narrow" panose="020B0606020202030204" pitchFamily="34" charset="0"/>
              </a:rPr>
              <a:t>i</a:t>
            </a:r>
            <a:r>
              <a:rPr lang="en-US" b="1" dirty="0">
                <a:latin typeface="Arial Narrow" panose="020B0606020202030204" pitchFamily="34" charset="0"/>
              </a:rPr>
              <a:t>, j) + Y(</a:t>
            </a:r>
            <a:r>
              <a:rPr lang="en-US" b="1" dirty="0" err="1">
                <a:latin typeface="Arial Narrow" panose="020B0606020202030204" pitchFamily="34" charset="0"/>
              </a:rPr>
              <a:t>i</a:t>
            </a:r>
            <a:r>
              <a:rPr lang="en-US" b="1" dirty="0">
                <a:latin typeface="Arial Narrow" panose="020B0606020202030204" pitchFamily="34" charset="0"/>
              </a:rPr>
              <a:t>, j) * </a:t>
            </a:r>
            <a:r>
              <a:rPr lang="en-US" b="1" dirty="0" err="1">
                <a:latin typeface="Arial Narrow" panose="020B0606020202030204" pitchFamily="34" charset="0"/>
              </a:rPr>
              <a:t>cost_of_outsourcing</a:t>
            </a:r>
            <a:r>
              <a:rPr lang="en-US" b="1" dirty="0">
                <a:latin typeface="Arial Narrow" panose="020B0606020202030204" pitchFamily="34" charset="0"/>
              </a:rPr>
              <a:t>(</a:t>
            </a:r>
            <a:r>
              <a:rPr lang="en-US" b="1" dirty="0" err="1">
                <a:latin typeface="Arial Narrow" panose="020B0606020202030204" pitchFamily="34" charset="0"/>
              </a:rPr>
              <a:t>i</a:t>
            </a:r>
            <a:r>
              <a:rPr lang="en-US" b="1" dirty="0">
                <a:latin typeface="Arial Narrow" panose="020B0606020202030204" pitchFamily="34" charset="0"/>
              </a:rPr>
              <a:t>, j)</a:t>
            </a:r>
            <a:endParaRPr lang="en-IN" b="1" dirty="0">
              <a:latin typeface="Arial Narrow" panose="020B0606020202030204" pitchFamily="34" charset="0"/>
            </a:endParaRPr>
          </a:p>
        </p:txBody>
      </p:sp>
    </p:spTree>
    <p:extLst>
      <p:ext uri="{BB962C8B-B14F-4D97-AF65-F5344CB8AC3E}">
        <p14:creationId xmlns:p14="http://schemas.microsoft.com/office/powerpoint/2010/main" val="2788253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9C175-448F-498E-A132-6EC1D04F5BCE}"/>
              </a:ext>
            </a:extLst>
          </p:cNvPr>
          <p:cNvPicPr>
            <a:picLocks noChangeAspect="1"/>
          </p:cNvPicPr>
          <p:nvPr/>
        </p:nvPicPr>
        <p:blipFill rotWithShape="1">
          <a:blip r:embed="rId3"/>
          <a:srcRect l="4250" t="17185" r="23916" b="9931"/>
          <a:stretch/>
        </p:blipFill>
        <p:spPr>
          <a:xfrm>
            <a:off x="0" y="0"/>
            <a:ext cx="12192000" cy="6858000"/>
          </a:xfrm>
          <a:prstGeom prst="rect">
            <a:avLst/>
          </a:prstGeom>
        </p:spPr>
      </p:pic>
    </p:spTree>
    <p:extLst>
      <p:ext uri="{BB962C8B-B14F-4D97-AF65-F5344CB8AC3E}">
        <p14:creationId xmlns:p14="http://schemas.microsoft.com/office/powerpoint/2010/main" val="1267029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0DB791-D042-494B-9724-699617AB9424}"/>
              </a:ext>
            </a:extLst>
          </p:cNvPr>
          <p:cNvPicPr>
            <a:picLocks noChangeAspect="1"/>
          </p:cNvPicPr>
          <p:nvPr/>
        </p:nvPicPr>
        <p:blipFill rotWithShape="1">
          <a:blip r:embed="rId3"/>
          <a:srcRect l="4167" t="17333" r="24082" b="10370"/>
          <a:stretch/>
        </p:blipFill>
        <p:spPr>
          <a:xfrm>
            <a:off x="-1" y="0"/>
            <a:ext cx="12192001" cy="6858000"/>
          </a:xfrm>
          <a:prstGeom prst="rect">
            <a:avLst/>
          </a:prstGeom>
        </p:spPr>
      </p:pic>
    </p:spTree>
    <p:extLst>
      <p:ext uri="{BB962C8B-B14F-4D97-AF65-F5344CB8AC3E}">
        <p14:creationId xmlns:p14="http://schemas.microsoft.com/office/powerpoint/2010/main" val="319783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12-4A0A-49BC-A480-6AAF5EDA9B45}"/>
              </a:ext>
            </a:extLst>
          </p:cNvPr>
          <p:cNvSpPr>
            <a:spLocks noGrp="1"/>
          </p:cNvSpPr>
          <p:nvPr>
            <p:ph type="title"/>
          </p:nvPr>
        </p:nvSpPr>
        <p:spPr>
          <a:xfrm>
            <a:off x="838200" y="141605"/>
            <a:ext cx="10515600" cy="1325563"/>
          </a:xfrm>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1DA2DDB4-A5B9-435D-AAD1-09CBA33EA977}"/>
              </a:ext>
            </a:extLst>
          </p:cNvPr>
          <p:cNvSpPr>
            <a:spLocks noGrp="1"/>
          </p:cNvSpPr>
          <p:nvPr>
            <p:ph idx="1"/>
          </p:nvPr>
        </p:nvSpPr>
        <p:spPr>
          <a:xfrm>
            <a:off x="838200" y="1341120"/>
            <a:ext cx="10515600" cy="4835843"/>
          </a:xfrm>
        </p:spPr>
        <p:txBody>
          <a:bodyPr/>
          <a:lstStyle/>
          <a:p>
            <a:pPr algn="just">
              <a:buFont typeface="Wingdings" panose="05000000000000000000" pitchFamily="2" charset="2"/>
              <a:buChar char="§"/>
            </a:pPr>
            <a:r>
              <a:rPr lang="en-US" dirty="0">
                <a:latin typeface="Arial Narrow" panose="020B0606020202030204" pitchFamily="34" charset="0"/>
              </a:rPr>
              <a:t>Its an insurance company that receives lots of claims </a:t>
            </a:r>
          </a:p>
          <a:p>
            <a:pPr algn="just">
              <a:buFont typeface="Wingdings" panose="05000000000000000000" pitchFamily="2" charset="2"/>
              <a:buChar char="§"/>
            </a:pPr>
            <a:r>
              <a:rPr lang="en-US" dirty="0">
                <a:latin typeface="Arial Narrow" panose="020B0606020202030204" pitchFamily="34" charset="0"/>
              </a:rPr>
              <a:t>For approval and removal process to be smooth it distributes among 2 things;</a:t>
            </a:r>
          </a:p>
          <a:p>
            <a:pPr marL="914400" lvl="1" indent="-457200" algn="just">
              <a:buFont typeface="+mj-lt"/>
              <a:buAutoNum type="arabicPeriod"/>
            </a:pPr>
            <a:r>
              <a:rPr lang="en-US" dirty="0">
                <a:latin typeface="Arial Narrow" panose="020B0606020202030204" pitchFamily="34" charset="0"/>
              </a:rPr>
              <a:t>One are there Full Time Employees(FTE)</a:t>
            </a:r>
          </a:p>
          <a:p>
            <a:pPr marL="914400" lvl="1" indent="-457200" algn="just">
              <a:buFont typeface="+mj-lt"/>
              <a:buAutoNum type="arabicPeriod"/>
            </a:pPr>
            <a:r>
              <a:rPr lang="en-US" dirty="0">
                <a:latin typeface="Arial Narrow" panose="020B0606020202030204" pitchFamily="34" charset="0"/>
              </a:rPr>
              <a:t>Part Time Employees(PTE)</a:t>
            </a:r>
          </a:p>
          <a:p>
            <a:pPr algn="just">
              <a:buFont typeface="Wingdings" panose="05000000000000000000" pitchFamily="2" charset="2"/>
              <a:buChar char="§"/>
            </a:pPr>
            <a:r>
              <a:rPr lang="en-US" dirty="0">
                <a:solidFill>
                  <a:srgbClr val="FF0000"/>
                </a:solidFill>
                <a:latin typeface="Arial Narrow" panose="020B0606020202030204" pitchFamily="34" charset="0"/>
              </a:rPr>
              <a:t>Main problem statement </a:t>
            </a:r>
            <a:r>
              <a:rPr lang="en-US" dirty="0">
                <a:latin typeface="Arial Narrow" panose="020B0606020202030204" pitchFamily="34" charset="0"/>
              </a:rPr>
              <a:t>is how should the distribution of FTE vs. PTE so that the maximum utilization of FTE can be done followed by the PTE in such a way that FTE are given maximum amount of work and if the work cannot be done by FTE then we will get it done by outside person </a:t>
            </a:r>
            <a:endParaRPr lang="en-IN" dirty="0">
              <a:latin typeface="Arial Narrow" panose="020B0606020202030204" pitchFamily="34" charset="0"/>
            </a:endParaRPr>
          </a:p>
        </p:txBody>
      </p:sp>
    </p:spTree>
    <p:extLst>
      <p:ext uri="{BB962C8B-B14F-4D97-AF65-F5344CB8AC3E}">
        <p14:creationId xmlns:p14="http://schemas.microsoft.com/office/powerpoint/2010/main" val="4240213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075C65-5CDF-4353-BACF-BA9C66489C73}"/>
              </a:ext>
            </a:extLst>
          </p:cNvPr>
          <p:cNvPicPr>
            <a:picLocks noChangeAspect="1"/>
          </p:cNvPicPr>
          <p:nvPr/>
        </p:nvPicPr>
        <p:blipFill rotWithShape="1">
          <a:blip r:embed="rId3"/>
          <a:srcRect l="4167" t="14518" r="24167" b="14370"/>
          <a:stretch/>
        </p:blipFill>
        <p:spPr>
          <a:xfrm>
            <a:off x="0" y="0"/>
            <a:ext cx="12192000" cy="6858000"/>
          </a:xfrm>
          <a:prstGeom prst="rect">
            <a:avLst/>
          </a:prstGeom>
        </p:spPr>
      </p:pic>
    </p:spTree>
    <p:extLst>
      <p:ext uri="{BB962C8B-B14F-4D97-AF65-F5344CB8AC3E}">
        <p14:creationId xmlns:p14="http://schemas.microsoft.com/office/powerpoint/2010/main" val="2902047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D47A5A-2A96-44FE-85FD-6BFC9F00AB9C}"/>
              </a:ext>
            </a:extLst>
          </p:cNvPr>
          <p:cNvPicPr>
            <a:picLocks noChangeAspect="1"/>
          </p:cNvPicPr>
          <p:nvPr/>
        </p:nvPicPr>
        <p:blipFill rotWithShape="1">
          <a:blip r:embed="rId3"/>
          <a:srcRect l="4000" t="14666" r="24083" b="14223"/>
          <a:stretch/>
        </p:blipFill>
        <p:spPr>
          <a:xfrm>
            <a:off x="-1" y="0"/>
            <a:ext cx="12192001" cy="6858000"/>
          </a:xfrm>
          <a:prstGeom prst="rect">
            <a:avLst/>
          </a:prstGeom>
        </p:spPr>
      </p:pic>
    </p:spTree>
    <p:extLst>
      <p:ext uri="{BB962C8B-B14F-4D97-AF65-F5344CB8AC3E}">
        <p14:creationId xmlns:p14="http://schemas.microsoft.com/office/powerpoint/2010/main" val="1897546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ED07B-7A08-4DEB-B848-2B635FD9234B}"/>
              </a:ext>
            </a:extLst>
          </p:cNvPr>
          <p:cNvPicPr>
            <a:picLocks noChangeAspect="1"/>
          </p:cNvPicPr>
          <p:nvPr/>
        </p:nvPicPr>
        <p:blipFill rotWithShape="1">
          <a:blip r:embed="rId3"/>
          <a:srcRect l="3999" t="14222" r="24334" b="14370"/>
          <a:stretch/>
        </p:blipFill>
        <p:spPr>
          <a:xfrm>
            <a:off x="0" y="0"/>
            <a:ext cx="12151360" cy="6858000"/>
          </a:xfrm>
          <a:prstGeom prst="rect">
            <a:avLst/>
          </a:prstGeom>
        </p:spPr>
      </p:pic>
    </p:spTree>
    <p:extLst>
      <p:ext uri="{BB962C8B-B14F-4D97-AF65-F5344CB8AC3E}">
        <p14:creationId xmlns:p14="http://schemas.microsoft.com/office/powerpoint/2010/main" val="2601790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09A70A-A42C-44C2-A5C5-3A4DD205B053}"/>
              </a:ext>
            </a:extLst>
          </p:cNvPr>
          <p:cNvPicPr>
            <a:picLocks noChangeAspect="1"/>
          </p:cNvPicPr>
          <p:nvPr/>
        </p:nvPicPr>
        <p:blipFill rotWithShape="1">
          <a:blip r:embed="rId3"/>
          <a:srcRect l="4312" t="13946" r="24309" b="14483"/>
          <a:stretch/>
        </p:blipFill>
        <p:spPr>
          <a:xfrm>
            <a:off x="0" y="55"/>
            <a:ext cx="12159268" cy="6857945"/>
          </a:xfrm>
          <a:prstGeom prst="rect">
            <a:avLst/>
          </a:prstGeom>
        </p:spPr>
      </p:pic>
      <p:sp>
        <p:nvSpPr>
          <p:cNvPr id="3" name="TextBox 2">
            <a:extLst>
              <a:ext uri="{FF2B5EF4-FFF2-40B4-BE49-F238E27FC236}">
                <a16:creationId xmlns:a16="http://schemas.microsoft.com/office/drawing/2014/main" id="{B9928423-E0A3-4568-BA35-117E99187D12}"/>
              </a:ext>
            </a:extLst>
          </p:cNvPr>
          <p:cNvSpPr txBox="1"/>
          <p:nvPr/>
        </p:nvSpPr>
        <p:spPr>
          <a:xfrm>
            <a:off x="267462" y="2677216"/>
            <a:ext cx="5195614" cy="1015663"/>
          </a:xfrm>
          <a:prstGeom prst="rect">
            <a:avLst/>
          </a:prstGeom>
          <a:noFill/>
        </p:spPr>
        <p:txBody>
          <a:bodyPr wrap="square" rtlCol="0">
            <a:spAutoFit/>
          </a:bodyPr>
          <a:lstStyle/>
          <a:p>
            <a:pPr algn="just"/>
            <a:r>
              <a:rPr lang="en-US" sz="2000" dirty="0">
                <a:highlight>
                  <a:srgbClr val="FF00FF"/>
                </a:highlight>
                <a:latin typeface="Arial Narrow" panose="020B0606020202030204" pitchFamily="34" charset="0"/>
              </a:rPr>
              <a:t>Annual cost of FTE (decision variable is X and what is given to us salary per month is given. X * Salary is going to the total cost </a:t>
            </a:r>
            <a:endParaRPr lang="en-IN" sz="2000" dirty="0">
              <a:highlight>
                <a:srgbClr val="FF00FF"/>
              </a:highlight>
              <a:latin typeface="Arial Narrow" panose="020B0606020202030204" pitchFamily="34" charset="0"/>
            </a:endParaRPr>
          </a:p>
        </p:txBody>
      </p:sp>
      <p:sp>
        <p:nvSpPr>
          <p:cNvPr id="4" name="TextBox 3">
            <a:extLst>
              <a:ext uri="{FF2B5EF4-FFF2-40B4-BE49-F238E27FC236}">
                <a16:creationId xmlns:a16="http://schemas.microsoft.com/office/drawing/2014/main" id="{5CCD9FB8-4CBC-49C0-8F59-3E2161C40648}"/>
              </a:ext>
            </a:extLst>
          </p:cNvPr>
          <p:cNvSpPr txBox="1"/>
          <p:nvPr/>
        </p:nvSpPr>
        <p:spPr>
          <a:xfrm>
            <a:off x="6213365" y="2784938"/>
            <a:ext cx="5195614" cy="400110"/>
          </a:xfrm>
          <a:prstGeom prst="rect">
            <a:avLst/>
          </a:prstGeom>
          <a:noFill/>
        </p:spPr>
        <p:txBody>
          <a:bodyPr wrap="square" rtlCol="0">
            <a:spAutoFit/>
          </a:bodyPr>
          <a:lstStyle/>
          <a:p>
            <a:pPr algn="just"/>
            <a:r>
              <a:rPr lang="en-US" sz="2000" dirty="0">
                <a:highlight>
                  <a:srgbClr val="FF00FF"/>
                </a:highlight>
                <a:latin typeface="Arial Narrow" panose="020B0606020202030204" pitchFamily="34" charset="0"/>
              </a:rPr>
              <a:t>This is Y variable * </a:t>
            </a:r>
            <a:r>
              <a:rPr lang="en-US" sz="2000" dirty="0" err="1">
                <a:highlight>
                  <a:srgbClr val="FF00FF"/>
                </a:highlight>
                <a:latin typeface="Arial Narrow" panose="020B0606020202030204" pitchFamily="34" charset="0"/>
              </a:rPr>
              <a:t>Unitcost</a:t>
            </a:r>
            <a:r>
              <a:rPr lang="en-US" sz="2000" dirty="0">
                <a:highlight>
                  <a:srgbClr val="FF00FF"/>
                </a:highlight>
                <a:latin typeface="Arial Narrow" panose="020B0606020202030204" pitchFamily="34" charset="0"/>
              </a:rPr>
              <a:t> what is given to us</a:t>
            </a:r>
            <a:endParaRPr lang="en-IN" sz="2000"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3460919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6E38B-F9DC-4C8A-A069-B103E353D019}"/>
              </a:ext>
            </a:extLst>
          </p:cNvPr>
          <p:cNvPicPr>
            <a:picLocks noChangeAspect="1"/>
          </p:cNvPicPr>
          <p:nvPr/>
        </p:nvPicPr>
        <p:blipFill rotWithShape="1">
          <a:blip r:embed="rId3"/>
          <a:srcRect l="4225" t="17471" r="24223" b="10498"/>
          <a:stretch/>
        </p:blipFill>
        <p:spPr>
          <a:xfrm>
            <a:off x="0" y="0"/>
            <a:ext cx="12192000" cy="6858000"/>
          </a:xfrm>
          <a:prstGeom prst="rect">
            <a:avLst/>
          </a:prstGeom>
        </p:spPr>
      </p:pic>
      <p:sp>
        <p:nvSpPr>
          <p:cNvPr id="4" name="TextBox 3">
            <a:extLst>
              <a:ext uri="{FF2B5EF4-FFF2-40B4-BE49-F238E27FC236}">
                <a16:creationId xmlns:a16="http://schemas.microsoft.com/office/drawing/2014/main" id="{24C0D304-E77F-4CC7-8905-06C4FEA794CF}"/>
              </a:ext>
            </a:extLst>
          </p:cNvPr>
          <p:cNvSpPr txBox="1"/>
          <p:nvPr/>
        </p:nvSpPr>
        <p:spPr>
          <a:xfrm>
            <a:off x="5698357" y="5086703"/>
            <a:ext cx="5926083" cy="400110"/>
          </a:xfrm>
          <a:prstGeom prst="rect">
            <a:avLst/>
          </a:prstGeom>
          <a:noFill/>
        </p:spPr>
        <p:txBody>
          <a:bodyPr wrap="square" rtlCol="0">
            <a:spAutoFit/>
          </a:bodyPr>
          <a:lstStyle/>
          <a:p>
            <a:pPr algn="just"/>
            <a:r>
              <a:rPr lang="en-US" sz="2000" dirty="0">
                <a:highlight>
                  <a:srgbClr val="FF00FF"/>
                </a:highlight>
                <a:latin typeface="Arial Narrow" panose="020B0606020202030204" pitchFamily="34" charset="0"/>
              </a:rPr>
              <a:t>For Y variable we will be subtracting 81 from 100 to obtain it</a:t>
            </a:r>
            <a:endParaRPr lang="en-IN" sz="2000"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449607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12-4A0A-49BC-A480-6AAF5EDA9B45}"/>
              </a:ext>
            </a:extLst>
          </p:cNvPr>
          <p:cNvSpPr>
            <a:spLocks noGrp="1"/>
          </p:cNvSpPr>
          <p:nvPr>
            <p:ph type="title"/>
          </p:nvPr>
        </p:nvSpPr>
        <p:spPr>
          <a:xfrm>
            <a:off x="838200" y="141605"/>
            <a:ext cx="10515600" cy="1325563"/>
          </a:xfrm>
        </p:spPr>
        <p:txBody>
          <a:bodyPr>
            <a:normAutofit/>
          </a:bodyPr>
          <a:lstStyle/>
          <a:p>
            <a:r>
              <a:rPr lang="en-US" sz="3200" dirty="0"/>
              <a:t>Constraint no.1</a:t>
            </a:r>
            <a:endParaRPr lang="en-IN" sz="3200" dirty="0"/>
          </a:p>
        </p:txBody>
      </p:sp>
      <p:sp>
        <p:nvSpPr>
          <p:cNvPr id="3" name="Content Placeholder 2">
            <a:extLst>
              <a:ext uri="{FF2B5EF4-FFF2-40B4-BE49-F238E27FC236}">
                <a16:creationId xmlns:a16="http://schemas.microsoft.com/office/drawing/2014/main" id="{1DA2DDB4-A5B9-435D-AAD1-09CBA33EA977}"/>
              </a:ext>
            </a:extLst>
          </p:cNvPr>
          <p:cNvSpPr>
            <a:spLocks noGrp="1"/>
          </p:cNvSpPr>
          <p:nvPr>
            <p:ph idx="1"/>
          </p:nvPr>
        </p:nvSpPr>
        <p:spPr>
          <a:xfrm>
            <a:off x="838200" y="1341120"/>
            <a:ext cx="10515600" cy="4835843"/>
          </a:xfrm>
        </p:spPr>
        <p:txBody>
          <a:bodyPr>
            <a:normAutofit lnSpcReduction="10000"/>
          </a:bodyPr>
          <a:lstStyle/>
          <a:p>
            <a:pPr marL="514350" indent="-514350" algn="just">
              <a:buFont typeface="+mj-lt"/>
              <a:buAutoNum type="arabicPeriod"/>
            </a:pPr>
            <a:r>
              <a:rPr lang="en-US" dirty="0">
                <a:latin typeface="Arial Narrow" panose="020B0606020202030204" pitchFamily="34" charset="0"/>
              </a:rPr>
              <a:t>We know that my that we have to ensure whatever that might be full time availability and my outsourced application we know whatever be the FTE availability and our outsourced vendor application that should suffice exactly our Demand. It should not be less than or greater than demand and it has to be for all the bank locations(</a:t>
            </a:r>
            <a:r>
              <a:rPr lang="en-US" dirty="0" err="1">
                <a:latin typeface="Arial Narrow" panose="020B0606020202030204" pitchFamily="34" charset="0"/>
              </a:rPr>
              <a:t>i</a:t>
            </a:r>
            <a:r>
              <a:rPr lang="en-US" dirty="0">
                <a:latin typeface="Arial Narrow" panose="020B0606020202030204" pitchFamily="34" charset="0"/>
              </a:rPr>
              <a:t>) and months (j)</a:t>
            </a:r>
          </a:p>
          <a:p>
            <a:pPr marL="514350" indent="-514350" algn="just">
              <a:buFont typeface="+mj-lt"/>
              <a:buAutoNum type="arabicPeriod"/>
            </a:pPr>
            <a:r>
              <a:rPr lang="en-US" dirty="0">
                <a:latin typeface="Arial Narrow" panose="020B0606020202030204" pitchFamily="34" charset="0"/>
              </a:rPr>
              <a:t>So, in simple words we can say that my </a:t>
            </a:r>
            <a:r>
              <a:rPr lang="en-US" dirty="0" err="1">
                <a:latin typeface="Arial Narrow" panose="020B0606020202030204" pitchFamily="34" charset="0"/>
              </a:rPr>
              <a:t>FTE_Equivalent</a:t>
            </a:r>
            <a:r>
              <a:rPr lang="en-US" dirty="0">
                <a:latin typeface="Arial Narrow" panose="020B0606020202030204" pitchFamily="34" charset="0"/>
              </a:rPr>
              <a:t> per month multiplied by Availability (that is given) multiplied by 40 Applications per FTE added with Outsourced insurance Application quantity. It should be equal to Insurance Application Demand per Month </a:t>
            </a:r>
          </a:p>
          <a:p>
            <a:pPr marL="0" indent="0" algn="just">
              <a:buNone/>
            </a:pPr>
            <a:r>
              <a:rPr lang="en-US" dirty="0">
                <a:latin typeface="Arial Narrow" panose="020B0606020202030204" pitchFamily="34" charset="0"/>
              </a:rPr>
              <a:t>When I say X of </a:t>
            </a:r>
            <a:r>
              <a:rPr lang="en-US" dirty="0" err="1">
                <a:latin typeface="Arial Narrow" panose="020B0606020202030204" pitchFamily="34" charset="0"/>
              </a:rPr>
              <a:t>i,j</a:t>
            </a:r>
            <a:r>
              <a:rPr lang="en-US" dirty="0">
                <a:latin typeface="Arial Narrow" panose="020B0606020202030204" pitchFamily="34" charset="0"/>
              </a:rPr>
              <a:t> – FTE availability per month multiplied by Staff </a:t>
            </a:r>
            <a:r>
              <a:rPr lang="en-US" dirty="0" err="1">
                <a:latin typeface="Arial Narrow" panose="020B0606020202030204" pitchFamily="34" charset="0"/>
              </a:rPr>
              <a:t>availabilityof</a:t>
            </a:r>
            <a:r>
              <a:rPr lang="en-US" dirty="0">
                <a:latin typeface="Arial Narrow" panose="020B0606020202030204" pitchFamily="34" charset="0"/>
              </a:rPr>
              <a:t> </a:t>
            </a:r>
            <a:r>
              <a:rPr lang="en-US" dirty="0" err="1">
                <a:latin typeface="Arial Narrow" panose="020B0606020202030204" pitchFamily="34" charset="0"/>
              </a:rPr>
              <a:t>i</a:t>
            </a:r>
            <a:r>
              <a:rPr lang="en-US" dirty="0">
                <a:latin typeface="Arial Narrow" panose="020B0606020202030204" pitchFamily="34" charset="0"/>
              </a:rPr>
              <a:t>, j multiplied by 40 added with number of Applications [Y(</a:t>
            </a:r>
            <a:r>
              <a:rPr lang="en-US" dirty="0" err="1">
                <a:latin typeface="Arial Narrow" panose="020B0606020202030204" pitchFamily="34" charset="0"/>
              </a:rPr>
              <a:t>i,j</a:t>
            </a:r>
            <a:r>
              <a:rPr lang="en-US" dirty="0">
                <a:latin typeface="Arial Narrow" panose="020B0606020202030204" pitchFamily="34" charset="0"/>
              </a:rPr>
              <a:t>)] which are outsourced which should be equivalent to Demand of (</a:t>
            </a:r>
            <a:r>
              <a:rPr lang="en-US" dirty="0" err="1">
                <a:latin typeface="Arial Narrow" panose="020B0606020202030204" pitchFamily="34" charset="0"/>
              </a:rPr>
              <a:t>i</a:t>
            </a:r>
            <a:r>
              <a:rPr lang="en-US" dirty="0">
                <a:latin typeface="Arial Narrow" panose="020B0606020202030204" pitchFamily="34" charset="0"/>
              </a:rPr>
              <a:t>, j) and this is for all (</a:t>
            </a:r>
            <a:r>
              <a:rPr lang="en-US" dirty="0" err="1">
                <a:latin typeface="Arial Narrow" panose="020B0606020202030204" pitchFamily="34" charset="0"/>
              </a:rPr>
              <a:t>i</a:t>
            </a:r>
            <a:r>
              <a:rPr lang="en-US" dirty="0">
                <a:latin typeface="Arial Narrow" panose="020B0606020202030204" pitchFamily="34" charset="0"/>
              </a:rPr>
              <a:t>, j)</a:t>
            </a:r>
            <a:endParaRPr lang="en-IN" dirty="0">
              <a:latin typeface="Arial Narrow" panose="020B0606020202030204" pitchFamily="34" charset="0"/>
            </a:endParaRPr>
          </a:p>
        </p:txBody>
      </p:sp>
      <p:sp>
        <p:nvSpPr>
          <p:cNvPr id="4" name="TextBox 3">
            <a:extLst>
              <a:ext uri="{FF2B5EF4-FFF2-40B4-BE49-F238E27FC236}">
                <a16:creationId xmlns:a16="http://schemas.microsoft.com/office/drawing/2014/main" id="{0BD2EBA1-D964-4294-8D02-74B7AC295E12}"/>
              </a:ext>
            </a:extLst>
          </p:cNvPr>
          <p:cNvSpPr txBox="1"/>
          <p:nvPr/>
        </p:nvSpPr>
        <p:spPr>
          <a:xfrm>
            <a:off x="2427889" y="6064469"/>
            <a:ext cx="7496860" cy="461665"/>
          </a:xfrm>
          <a:prstGeom prst="rect">
            <a:avLst/>
          </a:prstGeom>
          <a:noFill/>
        </p:spPr>
        <p:txBody>
          <a:bodyPr wrap="none" rtlCol="0">
            <a:spAutoFit/>
          </a:bodyPr>
          <a:lstStyle/>
          <a:p>
            <a:r>
              <a:rPr lang="en-US" sz="2400" dirty="0">
                <a:highlight>
                  <a:srgbClr val="FF00FF"/>
                </a:highlight>
                <a:latin typeface="Arial Narrow" panose="020B0606020202030204" pitchFamily="34" charset="0"/>
              </a:rPr>
              <a:t>To be noted that Objective Function is only Cost and not Demand</a:t>
            </a:r>
            <a:endParaRPr lang="en-IN" sz="2400"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415619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7C8E78-3315-47E7-BC68-4F21D01E344D}"/>
              </a:ext>
            </a:extLst>
          </p:cNvPr>
          <p:cNvPicPr>
            <a:picLocks noChangeAspect="1"/>
          </p:cNvPicPr>
          <p:nvPr/>
        </p:nvPicPr>
        <p:blipFill rotWithShape="1">
          <a:blip r:embed="rId3"/>
          <a:srcRect l="4224" t="14253" r="24053" b="14789"/>
          <a:stretch/>
        </p:blipFill>
        <p:spPr>
          <a:xfrm>
            <a:off x="0" y="0"/>
            <a:ext cx="12192000" cy="6858000"/>
          </a:xfrm>
          <a:prstGeom prst="rect">
            <a:avLst/>
          </a:prstGeom>
        </p:spPr>
      </p:pic>
      <p:sp>
        <p:nvSpPr>
          <p:cNvPr id="4" name="TextBox 3">
            <a:extLst>
              <a:ext uri="{FF2B5EF4-FFF2-40B4-BE49-F238E27FC236}">
                <a16:creationId xmlns:a16="http://schemas.microsoft.com/office/drawing/2014/main" id="{C13BD7FF-C793-4FA8-86CA-24800665E6F9}"/>
              </a:ext>
            </a:extLst>
          </p:cNvPr>
          <p:cNvSpPr txBox="1"/>
          <p:nvPr/>
        </p:nvSpPr>
        <p:spPr>
          <a:xfrm>
            <a:off x="4971394" y="5822730"/>
            <a:ext cx="6858530" cy="1077218"/>
          </a:xfrm>
          <a:prstGeom prst="rect">
            <a:avLst/>
          </a:prstGeom>
          <a:noFill/>
        </p:spPr>
        <p:txBody>
          <a:bodyPr wrap="square" rtlCol="0">
            <a:spAutoFit/>
          </a:bodyPr>
          <a:lstStyle/>
          <a:p>
            <a:r>
              <a:rPr lang="en-US" sz="1600" dirty="0">
                <a:highlight>
                  <a:srgbClr val="FF00FF"/>
                </a:highlight>
                <a:latin typeface="Arial Narrow" panose="020B0606020202030204" pitchFamily="34" charset="0"/>
              </a:rPr>
              <a:t>Wherever we are calculating over here constraints we are always writing </a:t>
            </a:r>
          </a:p>
          <a:p>
            <a:r>
              <a:rPr lang="en-US" sz="1600" dirty="0">
                <a:highlight>
                  <a:srgbClr val="FF00FF"/>
                </a:highlight>
                <a:latin typeface="Arial Narrow" panose="020B0606020202030204" pitchFamily="34" charset="0"/>
              </a:rPr>
              <a:t>with respect to decision variable so if we </a:t>
            </a:r>
            <a:r>
              <a:rPr lang="en-US" sz="1600" dirty="0" err="1">
                <a:highlight>
                  <a:srgbClr val="FF00FF"/>
                </a:highlight>
                <a:latin typeface="Arial Narrow" panose="020B0606020202030204" pitchFamily="34" charset="0"/>
              </a:rPr>
              <a:t>donot</a:t>
            </a:r>
            <a:r>
              <a:rPr lang="en-US" sz="1600" dirty="0">
                <a:highlight>
                  <a:srgbClr val="FF00FF"/>
                </a:highlight>
                <a:latin typeface="Arial Narrow" panose="020B0606020202030204" pitchFamily="34" charset="0"/>
              </a:rPr>
              <a:t> have X &amp; Y how can I write a demand,</a:t>
            </a:r>
          </a:p>
          <a:p>
            <a:r>
              <a:rPr lang="en-US" sz="1600" dirty="0">
                <a:highlight>
                  <a:srgbClr val="FF00FF"/>
                </a:highlight>
                <a:latin typeface="Arial Narrow" panose="020B0606020202030204" pitchFamily="34" charset="0"/>
              </a:rPr>
              <a:t> can be equated only in terms of X &amp; Y, individually they don’t have any importance </a:t>
            </a:r>
          </a:p>
          <a:p>
            <a:r>
              <a:rPr lang="en-US" sz="1600" dirty="0">
                <a:highlight>
                  <a:srgbClr val="FF00FF"/>
                </a:highlight>
                <a:latin typeface="Arial Narrow" panose="020B0606020202030204" pitchFamily="34" charset="0"/>
              </a:rPr>
              <a:t>so we will not include Demand &gt;=0</a:t>
            </a:r>
            <a:endParaRPr lang="en-IN" sz="1600"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3843421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12-4A0A-49BC-A480-6AAF5EDA9B45}"/>
              </a:ext>
            </a:extLst>
          </p:cNvPr>
          <p:cNvSpPr>
            <a:spLocks noGrp="1"/>
          </p:cNvSpPr>
          <p:nvPr>
            <p:ph type="title"/>
          </p:nvPr>
        </p:nvSpPr>
        <p:spPr>
          <a:xfrm>
            <a:off x="838200" y="141605"/>
            <a:ext cx="10515600" cy="1325563"/>
          </a:xfrm>
        </p:spPr>
        <p:txBody>
          <a:bodyPr>
            <a:normAutofit/>
          </a:bodyPr>
          <a:lstStyle/>
          <a:p>
            <a:r>
              <a:rPr lang="en-US" sz="3200" dirty="0"/>
              <a:t>Constraint no. 2</a:t>
            </a:r>
            <a:endParaRPr lang="en-IN" sz="3200" dirty="0"/>
          </a:p>
        </p:txBody>
      </p:sp>
      <p:sp>
        <p:nvSpPr>
          <p:cNvPr id="3" name="Content Placeholder 2">
            <a:extLst>
              <a:ext uri="{FF2B5EF4-FFF2-40B4-BE49-F238E27FC236}">
                <a16:creationId xmlns:a16="http://schemas.microsoft.com/office/drawing/2014/main" id="{1DA2DDB4-A5B9-435D-AAD1-09CBA33EA977}"/>
              </a:ext>
            </a:extLst>
          </p:cNvPr>
          <p:cNvSpPr>
            <a:spLocks noGrp="1"/>
          </p:cNvSpPr>
          <p:nvPr>
            <p:ph idx="1"/>
          </p:nvPr>
        </p:nvSpPr>
        <p:spPr>
          <a:xfrm>
            <a:off x="838200" y="1341120"/>
            <a:ext cx="10515600" cy="4835843"/>
          </a:xfrm>
        </p:spPr>
        <p:txBody>
          <a:bodyPr>
            <a:normAutofit/>
          </a:bodyPr>
          <a:lstStyle/>
          <a:p>
            <a:pPr marL="514350" indent="-514350" algn="just">
              <a:buFont typeface="+mj-lt"/>
              <a:buAutoNum type="arabicPeriod"/>
            </a:pPr>
            <a:r>
              <a:rPr lang="en-US" dirty="0">
                <a:latin typeface="Arial Narrow" panose="020B0606020202030204" pitchFamily="34" charset="0"/>
              </a:rPr>
              <a:t>Regulatory Constraint – A &amp; B have a regulatory restriction that the outsourced application cannot be more than 30% &amp; 40% of total number of applications respectively</a:t>
            </a:r>
            <a:endParaRPr lang="en-IN" dirty="0">
              <a:latin typeface="Arial Narrow" panose="020B0606020202030204" pitchFamily="34" charset="0"/>
            </a:endParaRPr>
          </a:p>
        </p:txBody>
      </p:sp>
      <p:pic>
        <p:nvPicPr>
          <p:cNvPr id="6" name="Picture 5">
            <a:extLst>
              <a:ext uri="{FF2B5EF4-FFF2-40B4-BE49-F238E27FC236}">
                <a16:creationId xmlns:a16="http://schemas.microsoft.com/office/drawing/2014/main" id="{45E8DC41-76E5-45EA-8BE8-A1EFF9899578}"/>
              </a:ext>
            </a:extLst>
          </p:cNvPr>
          <p:cNvPicPr>
            <a:picLocks noChangeAspect="1"/>
          </p:cNvPicPr>
          <p:nvPr/>
        </p:nvPicPr>
        <p:blipFill rotWithShape="1">
          <a:blip r:embed="rId3"/>
          <a:srcRect l="4310" t="14464" r="24224" b="14483"/>
          <a:stretch/>
        </p:blipFill>
        <p:spPr>
          <a:xfrm>
            <a:off x="6589986" y="3654516"/>
            <a:ext cx="5728138" cy="3203484"/>
          </a:xfrm>
          <a:prstGeom prst="rect">
            <a:avLst/>
          </a:prstGeom>
        </p:spPr>
      </p:pic>
      <p:cxnSp>
        <p:nvCxnSpPr>
          <p:cNvPr id="8" name="Straight Connector 7">
            <a:extLst>
              <a:ext uri="{FF2B5EF4-FFF2-40B4-BE49-F238E27FC236}">
                <a16:creationId xmlns:a16="http://schemas.microsoft.com/office/drawing/2014/main" id="{A12B5361-299E-4A0B-A452-6E8C7D051FFC}"/>
              </a:ext>
            </a:extLst>
          </p:cNvPr>
          <p:cNvCxnSpPr/>
          <p:nvPr/>
        </p:nvCxnSpPr>
        <p:spPr>
          <a:xfrm>
            <a:off x="8965327" y="6369270"/>
            <a:ext cx="271166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462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48EEE-FFC9-48D0-B054-02239DD4B61C}"/>
              </a:ext>
            </a:extLst>
          </p:cNvPr>
          <p:cNvPicPr>
            <a:picLocks noChangeAspect="1"/>
          </p:cNvPicPr>
          <p:nvPr/>
        </p:nvPicPr>
        <p:blipFill rotWithShape="1">
          <a:blip r:embed="rId3"/>
          <a:srcRect l="4225" t="14099" r="24223" b="15096"/>
          <a:stretch/>
        </p:blipFill>
        <p:spPr>
          <a:xfrm>
            <a:off x="0" y="0"/>
            <a:ext cx="12192000" cy="6858000"/>
          </a:xfrm>
          <a:prstGeom prst="rect">
            <a:avLst/>
          </a:prstGeom>
        </p:spPr>
      </p:pic>
      <p:sp>
        <p:nvSpPr>
          <p:cNvPr id="4" name="TextBox 3">
            <a:extLst>
              <a:ext uri="{FF2B5EF4-FFF2-40B4-BE49-F238E27FC236}">
                <a16:creationId xmlns:a16="http://schemas.microsoft.com/office/drawing/2014/main" id="{372F1007-86D8-4AE9-B524-B43AFF918FA1}"/>
              </a:ext>
            </a:extLst>
          </p:cNvPr>
          <p:cNvSpPr txBox="1"/>
          <p:nvPr/>
        </p:nvSpPr>
        <p:spPr>
          <a:xfrm>
            <a:off x="4947388" y="4971392"/>
            <a:ext cx="6429965" cy="923330"/>
          </a:xfrm>
          <a:prstGeom prst="rect">
            <a:avLst/>
          </a:prstGeom>
          <a:noFill/>
        </p:spPr>
        <p:txBody>
          <a:bodyPr wrap="none" rtlCol="0">
            <a:spAutoFit/>
          </a:bodyPr>
          <a:lstStyle/>
          <a:p>
            <a:r>
              <a:rPr lang="en-US" dirty="0">
                <a:highlight>
                  <a:srgbClr val="FF00FF"/>
                </a:highlight>
                <a:latin typeface="Arial Narrow" panose="020B0606020202030204" pitchFamily="34" charset="0"/>
              </a:rPr>
              <a:t>We don’t need demand &gt;= 0 obviously because we are not</a:t>
            </a:r>
          </a:p>
          <a:p>
            <a:r>
              <a:rPr lang="en-US" dirty="0">
                <a:highlight>
                  <a:srgbClr val="FF00FF"/>
                </a:highlight>
                <a:latin typeface="Arial Narrow" panose="020B0606020202030204" pitchFamily="34" charset="0"/>
              </a:rPr>
              <a:t>creating any variable for demand. Had we created a decision variable then</a:t>
            </a:r>
          </a:p>
          <a:p>
            <a:r>
              <a:rPr lang="en-US" dirty="0">
                <a:highlight>
                  <a:srgbClr val="FF00FF"/>
                </a:highlight>
                <a:latin typeface="Arial Narrow" panose="020B0606020202030204" pitchFamily="34" charset="0"/>
              </a:rPr>
              <a:t>we can write that constant</a:t>
            </a:r>
            <a:endParaRPr lang="en-IN"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3435066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98FC69-C7E8-45A6-BD99-76EEFF96EFF6}"/>
              </a:ext>
            </a:extLst>
          </p:cNvPr>
          <p:cNvPicPr>
            <a:picLocks noChangeAspect="1"/>
          </p:cNvPicPr>
          <p:nvPr/>
        </p:nvPicPr>
        <p:blipFill rotWithShape="1">
          <a:blip r:embed="rId3"/>
          <a:srcRect l="4311" t="17625" r="24138" b="10191"/>
          <a:stretch/>
        </p:blipFill>
        <p:spPr>
          <a:xfrm>
            <a:off x="0" y="0"/>
            <a:ext cx="12192000" cy="6858000"/>
          </a:xfrm>
          <a:prstGeom prst="rect">
            <a:avLst/>
          </a:prstGeom>
        </p:spPr>
      </p:pic>
    </p:spTree>
    <p:extLst>
      <p:ext uri="{BB962C8B-B14F-4D97-AF65-F5344CB8AC3E}">
        <p14:creationId xmlns:p14="http://schemas.microsoft.com/office/powerpoint/2010/main" val="217048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35EB50-B285-4CFB-9EBE-ADF863AF1577}"/>
              </a:ext>
            </a:extLst>
          </p:cNvPr>
          <p:cNvPicPr>
            <a:picLocks noChangeAspect="1"/>
          </p:cNvPicPr>
          <p:nvPr/>
        </p:nvPicPr>
        <p:blipFill rotWithShape="1">
          <a:blip r:embed="rId3"/>
          <a:srcRect l="13167" t="28000" r="29969" b="13926"/>
          <a:stretch/>
        </p:blipFill>
        <p:spPr>
          <a:xfrm>
            <a:off x="-1" y="0"/>
            <a:ext cx="12192001" cy="6858000"/>
          </a:xfrm>
          <a:prstGeom prst="rect">
            <a:avLst/>
          </a:prstGeom>
        </p:spPr>
      </p:pic>
    </p:spTree>
    <p:extLst>
      <p:ext uri="{BB962C8B-B14F-4D97-AF65-F5344CB8AC3E}">
        <p14:creationId xmlns:p14="http://schemas.microsoft.com/office/powerpoint/2010/main" val="2547884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973D6-6848-4C27-AAC7-46CAEEED32AB}"/>
              </a:ext>
            </a:extLst>
          </p:cNvPr>
          <p:cNvPicPr>
            <a:picLocks noChangeAspect="1"/>
          </p:cNvPicPr>
          <p:nvPr/>
        </p:nvPicPr>
        <p:blipFill rotWithShape="1">
          <a:blip r:embed="rId3"/>
          <a:srcRect l="3965" t="14406" r="24569" b="14636"/>
          <a:stretch/>
        </p:blipFill>
        <p:spPr>
          <a:xfrm>
            <a:off x="0" y="0"/>
            <a:ext cx="12192000" cy="6858000"/>
          </a:xfrm>
          <a:prstGeom prst="rect">
            <a:avLst/>
          </a:prstGeom>
        </p:spPr>
      </p:pic>
      <p:sp>
        <p:nvSpPr>
          <p:cNvPr id="4" name="TextBox 3">
            <a:extLst>
              <a:ext uri="{FF2B5EF4-FFF2-40B4-BE49-F238E27FC236}">
                <a16:creationId xmlns:a16="http://schemas.microsoft.com/office/drawing/2014/main" id="{15DF8EAD-5974-458F-BBC3-46DC78A1CF77}"/>
              </a:ext>
            </a:extLst>
          </p:cNvPr>
          <p:cNvSpPr txBox="1"/>
          <p:nvPr/>
        </p:nvSpPr>
        <p:spPr>
          <a:xfrm>
            <a:off x="5220657" y="4992413"/>
            <a:ext cx="6429965" cy="923330"/>
          </a:xfrm>
          <a:prstGeom prst="rect">
            <a:avLst/>
          </a:prstGeom>
          <a:noFill/>
        </p:spPr>
        <p:txBody>
          <a:bodyPr wrap="none" rtlCol="0">
            <a:spAutoFit/>
          </a:bodyPr>
          <a:lstStyle/>
          <a:p>
            <a:r>
              <a:rPr lang="en-US" dirty="0">
                <a:highlight>
                  <a:srgbClr val="FF00FF"/>
                </a:highlight>
                <a:latin typeface="Arial Narrow" panose="020B0606020202030204" pitchFamily="34" charset="0"/>
              </a:rPr>
              <a:t>We don’t need demand &gt;= 0 obviously because we are not</a:t>
            </a:r>
          </a:p>
          <a:p>
            <a:r>
              <a:rPr lang="en-US" dirty="0">
                <a:highlight>
                  <a:srgbClr val="FF00FF"/>
                </a:highlight>
                <a:latin typeface="Arial Narrow" panose="020B0606020202030204" pitchFamily="34" charset="0"/>
              </a:rPr>
              <a:t>creating any variable for demand. Had we created a decision variable then</a:t>
            </a:r>
          </a:p>
          <a:p>
            <a:r>
              <a:rPr lang="en-US" dirty="0">
                <a:highlight>
                  <a:srgbClr val="FF00FF"/>
                </a:highlight>
                <a:latin typeface="Arial Narrow" panose="020B0606020202030204" pitchFamily="34" charset="0"/>
              </a:rPr>
              <a:t>we can write that constant</a:t>
            </a:r>
            <a:endParaRPr lang="en-IN" dirty="0">
              <a:highlight>
                <a:srgbClr val="FF00FF"/>
              </a:highlight>
              <a:latin typeface="Arial Narrow" panose="020B0606020202030204" pitchFamily="34" charset="0"/>
            </a:endParaRPr>
          </a:p>
        </p:txBody>
      </p:sp>
    </p:spTree>
    <p:extLst>
      <p:ext uri="{BB962C8B-B14F-4D97-AF65-F5344CB8AC3E}">
        <p14:creationId xmlns:p14="http://schemas.microsoft.com/office/powerpoint/2010/main" val="1603485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AE1B48-8F7F-432C-B2CC-C91A97926558}"/>
              </a:ext>
            </a:extLst>
          </p:cNvPr>
          <p:cNvPicPr>
            <a:picLocks noChangeAspect="1"/>
          </p:cNvPicPr>
          <p:nvPr/>
        </p:nvPicPr>
        <p:blipFill rotWithShape="1">
          <a:blip r:embed="rId3"/>
          <a:srcRect l="13447" t="28046" r="29139" b="13716"/>
          <a:stretch/>
        </p:blipFill>
        <p:spPr>
          <a:xfrm>
            <a:off x="0" y="0"/>
            <a:ext cx="12192000" cy="6858000"/>
          </a:xfrm>
          <a:prstGeom prst="rect">
            <a:avLst/>
          </a:prstGeom>
        </p:spPr>
      </p:pic>
    </p:spTree>
    <p:extLst>
      <p:ext uri="{BB962C8B-B14F-4D97-AF65-F5344CB8AC3E}">
        <p14:creationId xmlns:p14="http://schemas.microsoft.com/office/powerpoint/2010/main" val="1627144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D22BB6-E0EB-440F-93DF-BF4CF0051475}"/>
              </a:ext>
            </a:extLst>
          </p:cNvPr>
          <p:cNvPicPr>
            <a:picLocks noChangeAspect="1"/>
          </p:cNvPicPr>
          <p:nvPr/>
        </p:nvPicPr>
        <p:blipFill rotWithShape="1">
          <a:blip r:embed="rId3"/>
          <a:srcRect l="13535" t="28506" r="29568" b="13870"/>
          <a:stretch/>
        </p:blipFill>
        <p:spPr>
          <a:xfrm>
            <a:off x="0" y="0"/>
            <a:ext cx="12192000" cy="6858000"/>
          </a:xfrm>
          <a:prstGeom prst="rect">
            <a:avLst/>
          </a:prstGeom>
        </p:spPr>
      </p:pic>
    </p:spTree>
    <p:extLst>
      <p:ext uri="{BB962C8B-B14F-4D97-AF65-F5344CB8AC3E}">
        <p14:creationId xmlns:p14="http://schemas.microsoft.com/office/powerpoint/2010/main" val="400148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B5FB78-62E9-4959-BCCD-0E57164D2FA8}"/>
              </a:ext>
            </a:extLst>
          </p:cNvPr>
          <p:cNvPicPr>
            <a:picLocks noChangeAspect="1"/>
          </p:cNvPicPr>
          <p:nvPr/>
        </p:nvPicPr>
        <p:blipFill rotWithShape="1">
          <a:blip r:embed="rId3"/>
          <a:srcRect l="13448" t="22375" r="29052" b="14023"/>
          <a:stretch/>
        </p:blipFill>
        <p:spPr>
          <a:xfrm>
            <a:off x="562303" y="0"/>
            <a:ext cx="11067393" cy="6886009"/>
          </a:xfrm>
          <a:prstGeom prst="rect">
            <a:avLst/>
          </a:prstGeom>
        </p:spPr>
      </p:pic>
    </p:spTree>
    <p:extLst>
      <p:ext uri="{BB962C8B-B14F-4D97-AF65-F5344CB8AC3E}">
        <p14:creationId xmlns:p14="http://schemas.microsoft.com/office/powerpoint/2010/main" val="1658242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854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FE196-F89D-4C5E-90F3-2D98F58964B3}"/>
              </a:ext>
            </a:extLst>
          </p:cNvPr>
          <p:cNvPicPr>
            <a:picLocks noChangeAspect="1"/>
          </p:cNvPicPr>
          <p:nvPr/>
        </p:nvPicPr>
        <p:blipFill rotWithShape="1">
          <a:blip r:embed="rId3"/>
          <a:srcRect l="13500" t="28296" r="29250" b="13629"/>
          <a:stretch/>
        </p:blipFill>
        <p:spPr>
          <a:xfrm>
            <a:off x="-1" y="0"/>
            <a:ext cx="12192001" cy="6858000"/>
          </a:xfrm>
          <a:prstGeom prst="rect">
            <a:avLst/>
          </a:prstGeom>
        </p:spPr>
      </p:pic>
    </p:spTree>
    <p:extLst>
      <p:ext uri="{BB962C8B-B14F-4D97-AF65-F5344CB8AC3E}">
        <p14:creationId xmlns:p14="http://schemas.microsoft.com/office/powerpoint/2010/main" val="1023419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7885B-5340-49FF-90FA-05FA97EDB75B}"/>
              </a:ext>
            </a:extLst>
          </p:cNvPr>
          <p:cNvPicPr>
            <a:picLocks noChangeAspect="1"/>
          </p:cNvPicPr>
          <p:nvPr/>
        </p:nvPicPr>
        <p:blipFill rotWithShape="1">
          <a:blip r:embed="rId3"/>
          <a:srcRect l="13334" t="25926" r="29250" b="17185"/>
          <a:stretch/>
        </p:blipFill>
        <p:spPr>
          <a:xfrm>
            <a:off x="-1" y="0"/>
            <a:ext cx="12192001" cy="6858000"/>
          </a:xfrm>
          <a:prstGeom prst="rect">
            <a:avLst/>
          </a:prstGeom>
        </p:spPr>
      </p:pic>
    </p:spTree>
    <p:extLst>
      <p:ext uri="{BB962C8B-B14F-4D97-AF65-F5344CB8AC3E}">
        <p14:creationId xmlns:p14="http://schemas.microsoft.com/office/powerpoint/2010/main" val="1717038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073B9-CF66-45C0-A504-ECEF1463E0EC}"/>
              </a:ext>
            </a:extLst>
          </p:cNvPr>
          <p:cNvPicPr>
            <a:picLocks noChangeAspect="1"/>
          </p:cNvPicPr>
          <p:nvPr/>
        </p:nvPicPr>
        <p:blipFill rotWithShape="1">
          <a:blip r:embed="rId3"/>
          <a:srcRect l="4334" t="17481" r="24166" b="9926"/>
          <a:stretch/>
        </p:blipFill>
        <p:spPr>
          <a:xfrm>
            <a:off x="-1" y="0"/>
            <a:ext cx="12131041" cy="6939280"/>
          </a:xfrm>
          <a:prstGeom prst="rect">
            <a:avLst/>
          </a:prstGeom>
        </p:spPr>
      </p:pic>
    </p:spTree>
    <p:extLst>
      <p:ext uri="{BB962C8B-B14F-4D97-AF65-F5344CB8AC3E}">
        <p14:creationId xmlns:p14="http://schemas.microsoft.com/office/powerpoint/2010/main" val="3765283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0CC97-71CD-4B55-B7C8-917DC96B83A1}"/>
              </a:ext>
            </a:extLst>
          </p:cNvPr>
          <p:cNvPicPr>
            <a:picLocks noChangeAspect="1"/>
          </p:cNvPicPr>
          <p:nvPr/>
        </p:nvPicPr>
        <p:blipFill rotWithShape="1">
          <a:blip r:embed="rId3"/>
          <a:srcRect l="4251" t="14370" r="24166" b="14518"/>
          <a:stretch/>
        </p:blipFill>
        <p:spPr>
          <a:xfrm>
            <a:off x="-1" y="0"/>
            <a:ext cx="12192001" cy="6858000"/>
          </a:xfrm>
          <a:prstGeom prst="rect">
            <a:avLst/>
          </a:prstGeom>
        </p:spPr>
      </p:pic>
    </p:spTree>
    <p:extLst>
      <p:ext uri="{BB962C8B-B14F-4D97-AF65-F5344CB8AC3E}">
        <p14:creationId xmlns:p14="http://schemas.microsoft.com/office/powerpoint/2010/main" val="290728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4DDF1-0DAC-4602-8E74-7D6B0B1C004D}"/>
              </a:ext>
            </a:extLst>
          </p:cNvPr>
          <p:cNvPicPr>
            <a:picLocks noChangeAspect="1"/>
          </p:cNvPicPr>
          <p:nvPr/>
        </p:nvPicPr>
        <p:blipFill rotWithShape="1">
          <a:blip r:embed="rId3"/>
          <a:srcRect l="4083" t="17630" r="24250" b="1037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EDF07A4-0517-4F44-8D20-9C187718919E}"/>
              </a:ext>
            </a:extLst>
          </p:cNvPr>
          <p:cNvPicPr>
            <a:picLocks noChangeAspect="1"/>
          </p:cNvPicPr>
          <p:nvPr/>
        </p:nvPicPr>
        <p:blipFill rotWithShape="1">
          <a:blip r:embed="rId4"/>
          <a:srcRect l="59827" t="22528" r="25776" b="22758"/>
          <a:stretch/>
        </p:blipFill>
        <p:spPr>
          <a:xfrm>
            <a:off x="367862" y="2596055"/>
            <a:ext cx="1755228" cy="3752193"/>
          </a:xfrm>
          <a:prstGeom prst="rect">
            <a:avLst/>
          </a:prstGeom>
        </p:spPr>
      </p:pic>
    </p:spTree>
    <p:extLst>
      <p:ext uri="{BB962C8B-B14F-4D97-AF65-F5344CB8AC3E}">
        <p14:creationId xmlns:p14="http://schemas.microsoft.com/office/powerpoint/2010/main" val="1765290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879</Words>
  <Application>Microsoft Office PowerPoint</Application>
  <PresentationFormat>Widescreen</PresentationFormat>
  <Paragraphs>97</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Arial Narrow</vt:lpstr>
      <vt:lpstr>Calibri</vt:lpstr>
      <vt:lpstr>Calibri Light</vt:lpstr>
      <vt:lpstr>Wingdings</vt:lpstr>
      <vt:lpstr>Office Theme</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Parameters lets understand what are the things we are given</vt:lpstr>
      <vt:lpstr>What are the things that we are given ?</vt:lpstr>
      <vt:lpstr>How do we find Demand ?</vt:lpstr>
      <vt:lpstr>PowerPoint Presentation</vt:lpstr>
      <vt:lpstr>PowerPoint Presentation</vt:lpstr>
      <vt:lpstr>PowerPoint Presentation</vt:lpstr>
      <vt:lpstr>PowerPoint Presentation</vt:lpstr>
      <vt:lpstr>PowerPoint Presentation</vt:lpstr>
      <vt:lpstr>What is our Decision Variable ?</vt:lpstr>
      <vt:lpstr>PowerPoint Presentation</vt:lpstr>
      <vt:lpstr>Underlying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Constraint no.1</vt:lpstr>
      <vt:lpstr>PowerPoint Presentation</vt:lpstr>
      <vt:lpstr>Constraint no. 2</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HIMANKA DAS</dc:creator>
  <cp:lastModifiedBy>HIMANKA DAS</cp:lastModifiedBy>
  <cp:revision>1</cp:revision>
  <dcterms:created xsi:type="dcterms:W3CDTF">2021-10-13T17:06:06Z</dcterms:created>
  <dcterms:modified xsi:type="dcterms:W3CDTF">2021-10-13T17:08:04Z</dcterms:modified>
</cp:coreProperties>
</file>